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0"/>
  </p:notesMasterIdLst>
  <p:handoutMasterIdLst>
    <p:handoutMasterId r:id="rId41"/>
  </p:handoutMasterIdLst>
  <p:sldIdLst>
    <p:sldId id="491" r:id="rId2"/>
    <p:sldId id="490" r:id="rId3"/>
    <p:sldId id="447" r:id="rId4"/>
    <p:sldId id="454" r:id="rId5"/>
    <p:sldId id="455" r:id="rId6"/>
    <p:sldId id="456" r:id="rId7"/>
    <p:sldId id="512" r:id="rId8"/>
    <p:sldId id="510" r:id="rId9"/>
    <p:sldId id="514" r:id="rId10"/>
    <p:sldId id="457" r:id="rId11"/>
    <p:sldId id="458" r:id="rId12"/>
    <p:sldId id="515" r:id="rId13"/>
    <p:sldId id="516" r:id="rId14"/>
    <p:sldId id="459" r:id="rId15"/>
    <p:sldId id="460" r:id="rId16"/>
    <p:sldId id="461" r:id="rId17"/>
    <p:sldId id="517" r:id="rId18"/>
    <p:sldId id="462" r:id="rId19"/>
    <p:sldId id="463" r:id="rId20"/>
    <p:sldId id="464" r:id="rId21"/>
    <p:sldId id="465" r:id="rId22"/>
    <p:sldId id="466" r:id="rId23"/>
    <p:sldId id="467" r:id="rId24"/>
    <p:sldId id="468" r:id="rId25"/>
    <p:sldId id="498" r:id="rId26"/>
    <p:sldId id="493" r:id="rId27"/>
    <p:sldId id="494" r:id="rId28"/>
    <p:sldId id="505" r:id="rId29"/>
    <p:sldId id="470" r:id="rId30"/>
    <p:sldId id="478" r:id="rId31"/>
    <p:sldId id="485" r:id="rId32"/>
    <p:sldId id="499" r:id="rId33"/>
    <p:sldId id="518" r:id="rId34"/>
    <p:sldId id="486" r:id="rId35"/>
    <p:sldId id="502" r:id="rId36"/>
    <p:sldId id="501" r:id="rId37"/>
    <p:sldId id="500" r:id="rId38"/>
    <p:sldId id="503" r:id="rId3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4" autoAdjust="0"/>
    <p:restoredTop sz="90787" autoAdjust="0"/>
  </p:normalViewPr>
  <p:slideViewPr>
    <p:cSldViewPr snapToGrid="0">
      <p:cViewPr varScale="1">
        <p:scale>
          <a:sx n="81" d="100"/>
          <a:sy n="81" d="100"/>
        </p:scale>
        <p:origin x="141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7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4BC7C7D-E16E-4261-971F-13658CAF817F}" type="datetimeFigureOut">
              <a:rPr lang="de-DE" smtClean="0"/>
              <a:pPr/>
              <a:t>29.11.2016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0056D53-BC30-4B7D-B0A3-E57A59E5964E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806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2CEBBE-8782-4E01-AFDA-6AF3B01C161E}" type="datetimeFigureOut">
              <a:rPr lang="de-DE" smtClean="0"/>
              <a:pPr/>
              <a:t>29.11.2016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5F54D5A-22CE-462E-86A6-2C32245FC98D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0574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5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Cumulative</a:t>
            </a:r>
            <a:r>
              <a:rPr lang="en-CA" baseline="0" dirty="0"/>
              <a:t> distribution curve/function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54D5A-22CE-462E-86A6-2C32245FC98D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83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1F3A55-B36B-4350-A9BC-F5CFABE35F45}" type="slidenum">
              <a:rPr lang="en-AU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AU"/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4021294" y="9721107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8" tIns="49520" rIns="99038" bIns="49520" anchor="b"/>
          <a:lstStyle/>
          <a:p>
            <a:pPr algn="r"/>
            <a:fld id="{F9FAD741-5636-449A-BF92-DD34639E7498}" type="slidenum">
              <a:rPr lang="en-US" sz="1300">
                <a:latin typeface="Calibri" pitchFamily="34" charset="0"/>
              </a:rPr>
              <a:pPr algn="r"/>
              <a:t>38</a:t>
            </a:fld>
            <a:endParaRPr lang="en-US" sz="1300" dirty="0">
              <a:latin typeface="Calibri" pitchFamily="34" charset="0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231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1F3D-6B69-4778-85C7-0F935A7D4D22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B4CD-C98B-43FE-AF7B-67A4BB6FE2C7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FFC22-F369-4BCC-B321-C5D39F92E349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EC23C-49B0-4622-B56F-485C54106198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BB740-1099-4C64-AF3C-4E553E92B8DC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4CD34-5E61-4963-95CD-E9D25556BE58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0C82-4313-4C17-AE05-5F73B9693849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C6234-425C-4CF6-860D-508E2B1D61DD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E6FD-B497-4790-B5D9-5695F8465869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504D4-5ACF-4C14-B9E3-B181683B727E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01C0-F60F-468D-82E3-628BE63461F4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216EF-6E40-4310-A3FB-F1893013A226}" type="datetime1">
              <a:rPr lang="en-US" smtClean="0"/>
              <a:pPr/>
              <a:t>11/29/2016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.jpeg"/><Relationship Id="rId10" Type="http://schemas.openxmlformats.org/officeDocument/2006/relationships/image" Target="../media/image42.png"/><Relationship Id="rId4" Type="http://schemas.openxmlformats.org/officeDocument/2006/relationships/image" Target="../media/image37.jpe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457200"/>
            <a:ext cx="8534400" cy="1470025"/>
          </a:xfrm>
        </p:spPr>
        <p:txBody>
          <a:bodyPr>
            <a:normAutofit/>
          </a:bodyPr>
          <a:lstStyle/>
          <a:p>
            <a:r>
              <a:rPr lang="en-CA" b="1" dirty="0" err="1"/>
              <a:t>Marxan</a:t>
            </a:r>
            <a:r>
              <a:rPr lang="en-CA" b="1" dirty="0"/>
              <a:t> and Relatives</a:t>
            </a:r>
            <a:endParaRPr lang="de-DE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 descr="CDF_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8551" y="3982757"/>
            <a:ext cx="2116282" cy="2738718"/>
          </a:xfrm>
          <a:prstGeom prst="rect">
            <a:avLst/>
          </a:prstGeom>
        </p:spPr>
      </p:pic>
      <p:pic>
        <p:nvPicPr>
          <p:cNvPr id="7" name="Picture 6" descr="TE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3886200"/>
            <a:ext cx="2067791" cy="2675965"/>
          </a:xfrm>
          <a:prstGeom prst="rect">
            <a:avLst/>
          </a:prstGeom>
        </p:spPr>
      </p:pic>
      <p:pic>
        <p:nvPicPr>
          <p:cNvPr id="8" name="Picture 7" descr="brown_creeper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8400" y="4038600"/>
            <a:ext cx="1662546" cy="243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red_breasted_nuthatch_jan_10_11_2076_l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4600" y="4038600"/>
            <a:ext cx="2667000" cy="2201079"/>
          </a:xfrm>
          <a:prstGeom prst="rect">
            <a:avLst/>
          </a:prstGeom>
        </p:spPr>
      </p:pic>
      <p:pic>
        <p:nvPicPr>
          <p:cNvPr id="10" name="Picture 18" descr="P10208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2200" y="1828800"/>
            <a:ext cx="2763979" cy="20732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275567" y="1841188"/>
            <a:ext cx="4194048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  <a:cs typeface="Times New Roman" pitchFamily="18" charset="0"/>
              </a:rPr>
              <a:t>Richard Schuster</a:t>
            </a:r>
          </a:p>
          <a:p>
            <a:pPr algn="ctr"/>
            <a:r>
              <a:rPr lang="en-CA" altLang="en-US" dirty="0">
                <a:cs typeface="Times New Roman" pitchFamily="18" charset="0"/>
              </a:rPr>
              <a:t>Liber </a:t>
            </a:r>
            <a:r>
              <a:rPr lang="en-CA" altLang="en-US" dirty="0" err="1">
                <a:cs typeface="Times New Roman" pitchFamily="18" charset="0"/>
              </a:rPr>
              <a:t>Ero</a:t>
            </a:r>
            <a:r>
              <a:rPr lang="en-CA" altLang="en-US" dirty="0">
                <a:cs typeface="Times New Roman" pitchFamily="18" charset="0"/>
              </a:rPr>
              <a:t> Fellow</a:t>
            </a:r>
          </a:p>
          <a:p>
            <a:pPr algn="ctr"/>
            <a:r>
              <a:rPr lang="en-CA" altLang="en-US" dirty="0">
                <a:cs typeface="Times New Roman" pitchFamily="18" charset="0"/>
              </a:rPr>
              <a:t>Geomatics and Landscape Ecology Lab</a:t>
            </a:r>
          </a:p>
          <a:p>
            <a:pPr algn="ctr"/>
            <a:r>
              <a:rPr lang="en-US" altLang="en-US" dirty="0">
                <a:cs typeface="Times New Roman" pitchFamily="18" charset="0"/>
              </a:rPr>
              <a:t>Carleton University</a:t>
            </a:r>
          </a:p>
          <a:p>
            <a:pPr algn="ctr"/>
            <a:endParaRPr lang="en-US" sz="2000" b="1" dirty="0">
              <a:latin typeface="+mj-lt"/>
              <a:cs typeface="Times New Roman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32" y="3015722"/>
            <a:ext cx="2270861" cy="8518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43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0"/>
    </mc:Choice>
    <mc:Fallback xmlns="">
      <p:transition spd="slow" advTm="58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Planning unit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Area (of planning unit or of available habitat)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Financial value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Opportunity cost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Potential profitability</a:t>
            </a:r>
          </a:p>
        </p:txBody>
      </p:sp>
    </p:spTree>
    <p:extLst>
      <p:ext uri="{BB962C8B-B14F-4D97-AF65-F5344CB8AC3E}">
        <p14:creationId xmlns:p14="http://schemas.microsoft.com/office/powerpoint/2010/main" val="1785520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/>
              <a:t>Boundary 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total amount of edge that the planning units share with unprotected units</a:t>
            </a:r>
          </a:p>
          <a:p>
            <a:r>
              <a:rPr lang="en-CA" dirty="0"/>
              <a:t>Cost = length of edge (or dollars)</a:t>
            </a:r>
          </a:p>
          <a:p>
            <a:r>
              <a:rPr lang="en-CA" dirty="0" err="1"/>
              <a:t>Marxan</a:t>
            </a:r>
            <a:r>
              <a:rPr lang="en-CA" dirty="0"/>
              <a:t> multiplies by the Boundary Length Modifier (BLM) </a:t>
            </a:r>
          </a:p>
          <a:p>
            <a:r>
              <a:rPr lang="en-CA" dirty="0"/>
              <a:t>Increasing the BLM increases the cost of having a fragmented set of conservation areas.</a:t>
            </a:r>
          </a:p>
        </p:txBody>
      </p:sp>
    </p:spTree>
    <p:extLst>
      <p:ext uri="{BB962C8B-B14F-4D97-AF65-F5344CB8AC3E}">
        <p14:creationId xmlns:p14="http://schemas.microsoft.com/office/powerpoint/2010/main" val="322491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/>
              <a:t>Spatial Compactness of Reserves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object 4"/>
          <p:cNvSpPr/>
          <p:nvPr/>
        </p:nvSpPr>
        <p:spPr>
          <a:xfrm>
            <a:off x="5650006" y="1398046"/>
            <a:ext cx="1948030" cy="384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7550524" y="5690795"/>
            <a:ext cx="36307" cy="36306"/>
          </a:xfrm>
          <a:custGeom>
            <a:avLst/>
            <a:gdLst/>
            <a:ahLst/>
            <a:cxnLst/>
            <a:rect l="l" t="t" r="r" b="b"/>
            <a:pathLst>
              <a:path w="41148" h="41147">
                <a:moveTo>
                  <a:pt x="3047" y="36575"/>
                </a:moveTo>
                <a:lnTo>
                  <a:pt x="3047" y="35051"/>
                </a:lnTo>
                <a:lnTo>
                  <a:pt x="0" y="35051"/>
                </a:lnTo>
                <a:lnTo>
                  <a:pt x="0" y="36575"/>
                </a:lnTo>
                <a:lnTo>
                  <a:pt x="3047" y="36575"/>
                </a:lnTo>
                <a:close/>
              </a:path>
              <a:path w="41148" h="41147">
                <a:moveTo>
                  <a:pt x="6095" y="28955"/>
                </a:moveTo>
                <a:lnTo>
                  <a:pt x="6095" y="24383"/>
                </a:lnTo>
                <a:lnTo>
                  <a:pt x="3047" y="24383"/>
                </a:lnTo>
                <a:lnTo>
                  <a:pt x="3047" y="28955"/>
                </a:lnTo>
                <a:lnTo>
                  <a:pt x="6095" y="28955"/>
                </a:lnTo>
                <a:close/>
              </a:path>
              <a:path w="41148" h="41147">
                <a:moveTo>
                  <a:pt x="12191" y="35051"/>
                </a:moveTo>
                <a:lnTo>
                  <a:pt x="12191" y="27431"/>
                </a:lnTo>
                <a:lnTo>
                  <a:pt x="10667" y="27431"/>
                </a:lnTo>
                <a:lnTo>
                  <a:pt x="10667" y="24383"/>
                </a:lnTo>
                <a:lnTo>
                  <a:pt x="7619" y="24383"/>
                </a:lnTo>
                <a:lnTo>
                  <a:pt x="7619" y="27431"/>
                </a:lnTo>
                <a:lnTo>
                  <a:pt x="6095" y="27431"/>
                </a:lnTo>
                <a:lnTo>
                  <a:pt x="6095" y="35051"/>
                </a:lnTo>
                <a:lnTo>
                  <a:pt x="12191" y="35051"/>
                </a:lnTo>
                <a:close/>
              </a:path>
              <a:path w="41148" h="41147">
                <a:moveTo>
                  <a:pt x="15239" y="32003"/>
                </a:moveTo>
                <a:lnTo>
                  <a:pt x="15239" y="24383"/>
                </a:lnTo>
                <a:lnTo>
                  <a:pt x="12191" y="24383"/>
                </a:lnTo>
                <a:lnTo>
                  <a:pt x="12191" y="32003"/>
                </a:lnTo>
                <a:lnTo>
                  <a:pt x="15239" y="32003"/>
                </a:lnTo>
                <a:close/>
              </a:path>
              <a:path w="41148" h="41147">
                <a:moveTo>
                  <a:pt x="18287" y="36575"/>
                </a:moveTo>
                <a:lnTo>
                  <a:pt x="18287" y="22859"/>
                </a:lnTo>
                <a:lnTo>
                  <a:pt x="15239" y="22859"/>
                </a:lnTo>
                <a:lnTo>
                  <a:pt x="15239" y="36575"/>
                </a:lnTo>
                <a:lnTo>
                  <a:pt x="18287" y="36575"/>
                </a:lnTo>
                <a:close/>
              </a:path>
              <a:path w="41148" h="41147">
                <a:moveTo>
                  <a:pt x="19811" y="35051"/>
                </a:moveTo>
                <a:lnTo>
                  <a:pt x="19811" y="19811"/>
                </a:lnTo>
                <a:lnTo>
                  <a:pt x="18287" y="19811"/>
                </a:lnTo>
                <a:lnTo>
                  <a:pt x="18287" y="35051"/>
                </a:lnTo>
                <a:lnTo>
                  <a:pt x="19811" y="35051"/>
                </a:lnTo>
                <a:close/>
              </a:path>
              <a:path w="41148" h="41147">
                <a:moveTo>
                  <a:pt x="22859" y="36575"/>
                </a:moveTo>
                <a:lnTo>
                  <a:pt x="22859" y="16763"/>
                </a:lnTo>
                <a:lnTo>
                  <a:pt x="19811" y="16763"/>
                </a:lnTo>
                <a:lnTo>
                  <a:pt x="19811" y="36575"/>
                </a:lnTo>
                <a:lnTo>
                  <a:pt x="22859" y="36575"/>
                </a:lnTo>
                <a:close/>
              </a:path>
              <a:path w="41148" h="41147">
                <a:moveTo>
                  <a:pt x="36575" y="39623"/>
                </a:moveTo>
                <a:lnTo>
                  <a:pt x="36575" y="4571"/>
                </a:lnTo>
                <a:lnTo>
                  <a:pt x="32003" y="4571"/>
                </a:lnTo>
                <a:lnTo>
                  <a:pt x="32003" y="10667"/>
                </a:lnTo>
                <a:lnTo>
                  <a:pt x="24383" y="10667"/>
                </a:lnTo>
                <a:lnTo>
                  <a:pt x="24383" y="15239"/>
                </a:lnTo>
                <a:lnTo>
                  <a:pt x="22859" y="15239"/>
                </a:lnTo>
                <a:lnTo>
                  <a:pt x="22859" y="39623"/>
                </a:lnTo>
                <a:lnTo>
                  <a:pt x="27431" y="39623"/>
                </a:lnTo>
                <a:lnTo>
                  <a:pt x="27431" y="41147"/>
                </a:lnTo>
                <a:lnTo>
                  <a:pt x="30479" y="41147"/>
                </a:lnTo>
                <a:lnTo>
                  <a:pt x="30479" y="39623"/>
                </a:lnTo>
                <a:lnTo>
                  <a:pt x="35051" y="39623"/>
                </a:lnTo>
                <a:lnTo>
                  <a:pt x="35051" y="36575"/>
                </a:lnTo>
                <a:lnTo>
                  <a:pt x="36575" y="39623"/>
                </a:lnTo>
                <a:close/>
              </a:path>
              <a:path w="41148" h="41147">
                <a:moveTo>
                  <a:pt x="39623" y="35051"/>
                </a:moveTo>
                <a:lnTo>
                  <a:pt x="39623" y="3047"/>
                </a:lnTo>
                <a:lnTo>
                  <a:pt x="36575" y="3047"/>
                </a:lnTo>
                <a:lnTo>
                  <a:pt x="36575" y="35051"/>
                </a:lnTo>
                <a:lnTo>
                  <a:pt x="39623" y="35051"/>
                </a:lnTo>
                <a:close/>
              </a:path>
              <a:path w="41148" h="41147">
                <a:moveTo>
                  <a:pt x="41148" y="32003"/>
                </a:moveTo>
                <a:lnTo>
                  <a:pt x="41147" y="0"/>
                </a:lnTo>
                <a:lnTo>
                  <a:pt x="39623" y="0"/>
                </a:lnTo>
                <a:lnTo>
                  <a:pt x="39623" y="32003"/>
                </a:lnTo>
                <a:lnTo>
                  <a:pt x="41148" y="32003"/>
                </a:lnTo>
                <a:close/>
              </a:path>
            </a:pathLst>
          </a:custGeom>
          <a:solidFill>
            <a:srgbClr val="EFE4BE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7550523" y="5690795"/>
            <a:ext cx="36306" cy="36306"/>
          </a:xfrm>
          <a:custGeom>
            <a:avLst/>
            <a:gdLst/>
            <a:ahLst/>
            <a:cxnLst/>
            <a:rect l="l" t="t" r="r" b="b"/>
            <a:pathLst>
              <a:path w="41147" h="41147">
                <a:moveTo>
                  <a:pt x="41147" y="32003"/>
                </a:moveTo>
                <a:lnTo>
                  <a:pt x="39623" y="32003"/>
                </a:lnTo>
                <a:lnTo>
                  <a:pt x="39623" y="35051"/>
                </a:lnTo>
                <a:lnTo>
                  <a:pt x="36575" y="35051"/>
                </a:lnTo>
                <a:lnTo>
                  <a:pt x="36575" y="39623"/>
                </a:lnTo>
                <a:lnTo>
                  <a:pt x="35051" y="36575"/>
                </a:lnTo>
                <a:lnTo>
                  <a:pt x="35051" y="39623"/>
                </a:lnTo>
                <a:lnTo>
                  <a:pt x="32003" y="39623"/>
                </a:lnTo>
                <a:lnTo>
                  <a:pt x="35051" y="39623"/>
                </a:lnTo>
                <a:lnTo>
                  <a:pt x="35051" y="41147"/>
                </a:lnTo>
                <a:lnTo>
                  <a:pt x="35051" y="39623"/>
                </a:lnTo>
                <a:lnTo>
                  <a:pt x="30479" y="39623"/>
                </a:lnTo>
                <a:lnTo>
                  <a:pt x="30479" y="41147"/>
                </a:lnTo>
                <a:lnTo>
                  <a:pt x="27431" y="41147"/>
                </a:lnTo>
                <a:lnTo>
                  <a:pt x="27431" y="39623"/>
                </a:lnTo>
                <a:lnTo>
                  <a:pt x="22859" y="39623"/>
                </a:lnTo>
                <a:lnTo>
                  <a:pt x="22859" y="36575"/>
                </a:lnTo>
                <a:lnTo>
                  <a:pt x="19811" y="36575"/>
                </a:lnTo>
                <a:lnTo>
                  <a:pt x="19811" y="35051"/>
                </a:lnTo>
                <a:lnTo>
                  <a:pt x="18287" y="35051"/>
                </a:lnTo>
                <a:lnTo>
                  <a:pt x="18287" y="36575"/>
                </a:lnTo>
                <a:lnTo>
                  <a:pt x="18287" y="35051"/>
                </a:lnTo>
                <a:lnTo>
                  <a:pt x="18287" y="36575"/>
                </a:lnTo>
                <a:lnTo>
                  <a:pt x="15239" y="36575"/>
                </a:lnTo>
                <a:lnTo>
                  <a:pt x="15239" y="32003"/>
                </a:lnTo>
                <a:lnTo>
                  <a:pt x="12191" y="32003"/>
                </a:lnTo>
                <a:lnTo>
                  <a:pt x="12191" y="35051"/>
                </a:lnTo>
                <a:lnTo>
                  <a:pt x="3047" y="35051"/>
                </a:lnTo>
                <a:lnTo>
                  <a:pt x="3047" y="36575"/>
                </a:lnTo>
                <a:lnTo>
                  <a:pt x="0" y="36575"/>
                </a:lnTo>
                <a:lnTo>
                  <a:pt x="0" y="35051"/>
                </a:lnTo>
                <a:lnTo>
                  <a:pt x="6095" y="35051"/>
                </a:lnTo>
                <a:lnTo>
                  <a:pt x="6095" y="28955"/>
                </a:lnTo>
                <a:lnTo>
                  <a:pt x="3047" y="28955"/>
                </a:lnTo>
                <a:lnTo>
                  <a:pt x="3047" y="24383"/>
                </a:lnTo>
                <a:lnTo>
                  <a:pt x="6095" y="24383"/>
                </a:lnTo>
                <a:lnTo>
                  <a:pt x="6095" y="27431"/>
                </a:lnTo>
                <a:lnTo>
                  <a:pt x="7619" y="27431"/>
                </a:lnTo>
                <a:lnTo>
                  <a:pt x="7619" y="24383"/>
                </a:lnTo>
                <a:lnTo>
                  <a:pt x="6095" y="24383"/>
                </a:lnTo>
                <a:lnTo>
                  <a:pt x="10667" y="24383"/>
                </a:lnTo>
                <a:lnTo>
                  <a:pt x="10667" y="27431"/>
                </a:lnTo>
                <a:lnTo>
                  <a:pt x="12191" y="27431"/>
                </a:lnTo>
                <a:lnTo>
                  <a:pt x="12191" y="24383"/>
                </a:lnTo>
                <a:lnTo>
                  <a:pt x="15239" y="24383"/>
                </a:lnTo>
                <a:lnTo>
                  <a:pt x="15239" y="22859"/>
                </a:lnTo>
                <a:lnTo>
                  <a:pt x="18287" y="22859"/>
                </a:lnTo>
                <a:lnTo>
                  <a:pt x="18287" y="19811"/>
                </a:lnTo>
                <a:lnTo>
                  <a:pt x="19811" y="19811"/>
                </a:lnTo>
                <a:lnTo>
                  <a:pt x="19811" y="16763"/>
                </a:lnTo>
                <a:lnTo>
                  <a:pt x="22859" y="16763"/>
                </a:lnTo>
                <a:lnTo>
                  <a:pt x="22859" y="15239"/>
                </a:lnTo>
                <a:lnTo>
                  <a:pt x="24383" y="15239"/>
                </a:lnTo>
                <a:lnTo>
                  <a:pt x="24383" y="10667"/>
                </a:lnTo>
                <a:lnTo>
                  <a:pt x="32003" y="10667"/>
                </a:lnTo>
                <a:lnTo>
                  <a:pt x="32003" y="4571"/>
                </a:lnTo>
                <a:lnTo>
                  <a:pt x="35051" y="4571"/>
                </a:lnTo>
                <a:lnTo>
                  <a:pt x="35051" y="7619"/>
                </a:lnTo>
                <a:lnTo>
                  <a:pt x="35051" y="4571"/>
                </a:lnTo>
                <a:lnTo>
                  <a:pt x="36575" y="4571"/>
                </a:lnTo>
                <a:lnTo>
                  <a:pt x="36575" y="3047"/>
                </a:lnTo>
                <a:lnTo>
                  <a:pt x="39623" y="3047"/>
                </a:lnTo>
                <a:lnTo>
                  <a:pt x="39623" y="0"/>
                </a:lnTo>
                <a:lnTo>
                  <a:pt x="41147" y="0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7584697" y="5692139"/>
            <a:ext cx="2132" cy="0"/>
          </a:xfrm>
          <a:custGeom>
            <a:avLst/>
            <a:gdLst/>
            <a:ahLst/>
            <a:cxnLst/>
            <a:rect l="l" t="t" r="r" b="b"/>
            <a:pathLst>
              <a:path w="2416">
                <a:moveTo>
                  <a:pt x="0" y="0"/>
                </a:moveTo>
                <a:lnTo>
                  <a:pt x="241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8" name="object 8"/>
          <p:cNvSpPr/>
          <p:nvPr/>
        </p:nvSpPr>
        <p:spPr>
          <a:xfrm>
            <a:off x="7585485" y="5689451"/>
            <a:ext cx="0" cy="1344"/>
          </a:xfrm>
          <a:custGeom>
            <a:avLst/>
            <a:gdLst/>
            <a:ahLst/>
            <a:cxnLst/>
            <a:rect l="l" t="t" r="r" b="b"/>
            <a:pathLst>
              <a:path h="1523">
                <a:moveTo>
                  <a:pt x="0" y="0"/>
                </a:moveTo>
                <a:lnTo>
                  <a:pt x="0" y="1523"/>
                </a:lnTo>
                <a:lnTo>
                  <a:pt x="0" y="0"/>
                </a:lnTo>
                <a:close/>
              </a:path>
            </a:pathLst>
          </a:custGeom>
          <a:solidFill>
            <a:srgbClr val="EFE4BE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9" name="object 9"/>
          <p:cNvSpPr/>
          <p:nvPr/>
        </p:nvSpPr>
        <p:spPr>
          <a:xfrm>
            <a:off x="7583353" y="5690122"/>
            <a:ext cx="3477" cy="0"/>
          </a:xfrm>
          <a:custGeom>
            <a:avLst/>
            <a:gdLst/>
            <a:ahLst/>
            <a:cxnLst/>
            <a:rect l="l" t="t" r="r" b="b"/>
            <a:pathLst>
              <a:path w="3941">
                <a:moveTo>
                  <a:pt x="0" y="0"/>
                </a:moveTo>
                <a:lnTo>
                  <a:pt x="394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0" name="object 10"/>
          <p:cNvSpPr/>
          <p:nvPr/>
        </p:nvSpPr>
        <p:spPr>
          <a:xfrm>
            <a:off x="7561281" y="5689451"/>
            <a:ext cx="2689" cy="1344"/>
          </a:xfrm>
          <a:custGeom>
            <a:avLst/>
            <a:gdLst/>
            <a:ahLst/>
            <a:cxnLst/>
            <a:rect l="l" t="t" r="r" b="b"/>
            <a:pathLst>
              <a:path w="3047" h="1523">
                <a:moveTo>
                  <a:pt x="0" y="0"/>
                </a:moveTo>
                <a:lnTo>
                  <a:pt x="0" y="1523"/>
                </a:lnTo>
                <a:lnTo>
                  <a:pt x="3047" y="1523"/>
                </a:lnTo>
                <a:lnTo>
                  <a:pt x="0" y="1523"/>
                </a:lnTo>
                <a:lnTo>
                  <a:pt x="0" y="0"/>
                </a:lnTo>
                <a:close/>
              </a:path>
            </a:pathLst>
          </a:custGeom>
          <a:solidFill>
            <a:srgbClr val="EFE4BE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1" name="object 11"/>
          <p:cNvSpPr/>
          <p:nvPr/>
        </p:nvSpPr>
        <p:spPr>
          <a:xfrm>
            <a:off x="7561281" y="5689451"/>
            <a:ext cx="2689" cy="1344"/>
          </a:xfrm>
          <a:custGeom>
            <a:avLst/>
            <a:gdLst/>
            <a:ahLst/>
            <a:cxnLst/>
            <a:rect l="l" t="t" r="r" b="b"/>
            <a:pathLst>
              <a:path w="3047" h="1523">
                <a:moveTo>
                  <a:pt x="0" y="0"/>
                </a:moveTo>
                <a:lnTo>
                  <a:pt x="0" y="1523"/>
                </a:lnTo>
                <a:lnTo>
                  <a:pt x="3047" y="1523"/>
                </a:lnTo>
                <a:lnTo>
                  <a:pt x="0" y="1523"/>
                </a:lnTo>
                <a:lnTo>
                  <a:pt x="0" y="0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2" name="object 12"/>
          <p:cNvSpPr/>
          <p:nvPr/>
        </p:nvSpPr>
        <p:spPr>
          <a:xfrm>
            <a:off x="7563971" y="5690795"/>
            <a:ext cx="2689" cy="2689"/>
          </a:xfrm>
          <a:custGeom>
            <a:avLst/>
            <a:gdLst/>
            <a:ahLst/>
            <a:cxnLst/>
            <a:rect l="l" t="t" r="r" b="b"/>
            <a:pathLst>
              <a:path w="3047" h="3047">
                <a:moveTo>
                  <a:pt x="1523" y="0"/>
                </a:moveTo>
                <a:lnTo>
                  <a:pt x="1523" y="3047"/>
                </a:lnTo>
              </a:path>
            </a:pathLst>
          </a:custGeom>
          <a:ln w="4317">
            <a:solidFill>
              <a:srgbClr val="EFE4B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3" name="object 13"/>
          <p:cNvSpPr/>
          <p:nvPr/>
        </p:nvSpPr>
        <p:spPr>
          <a:xfrm>
            <a:off x="7561282" y="5690795"/>
            <a:ext cx="5378" cy="2689"/>
          </a:xfrm>
          <a:custGeom>
            <a:avLst/>
            <a:gdLst/>
            <a:ahLst/>
            <a:cxnLst/>
            <a:rect l="l" t="t" r="r" b="b"/>
            <a:pathLst>
              <a:path w="6095" h="3047">
                <a:moveTo>
                  <a:pt x="6095" y="3047"/>
                </a:moveTo>
                <a:lnTo>
                  <a:pt x="3047" y="3047"/>
                </a:lnTo>
                <a:lnTo>
                  <a:pt x="3047" y="0"/>
                </a:lnTo>
                <a:lnTo>
                  <a:pt x="0" y="0"/>
                </a:lnTo>
                <a:lnTo>
                  <a:pt x="6095" y="0"/>
                </a:lnTo>
                <a:lnTo>
                  <a:pt x="6095" y="3047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4" name="object 14"/>
          <p:cNvSpPr/>
          <p:nvPr/>
        </p:nvSpPr>
        <p:spPr>
          <a:xfrm>
            <a:off x="5659866" y="1405217"/>
            <a:ext cx="1922929" cy="4375672"/>
          </a:xfrm>
          <a:custGeom>
            <a:avLst/>
            <a:gdLst/>
            <a:ahLst/>
            <a:cxnLst/>
            <a:rect l="l" t="t" r="r" b="b"/>
            <a:pathLst>
              <a:path w="2179319" h="4959095">
                <a:moveTo>
                  <a:pt x="0" y="0"/>
                </a:moveTo>
                <a:lnTo>
                  <a:pt x="0" y="4959095"/>
                </a:lnTo>
                <a:lnTo>
                  <a:pt x="2179319" y="4959095"/>
                </a:lnTo>
                <a:lnTo>
                  <a:pt x="2179319" y="0"/>
                </a:lnTo>
                <a:lnTo>
                  <a:pt x="0" y="0"/>
                </a:lnTo>
                <a:close/>
              </a:path>
            </a:pathLst>
          </a:custGeom>
          <a:ln w="96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5" name="object 15"/>
          <p:cNvSpPr/>
          <p:nvPr/>
        </p:nvSpPr>
        <p:spPr>
          <a:xfrm>
            <a:off x="3501383" y="1404986"/>
            <a:ext cx="1932805" cy="3833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6" name="object 16"/>
          <p:cNvSpPr/>
          <p:nvPr/>
        </p:nvSpPr>
        <p:spPr>
          <a:xfrm>
            <a:off x="5394960" y="5690795"/>
            <a:ext cx="34962" cy="36306"/>
          </a:xfrm>
          <a:custGeom>
            <a:avLst/>
            <a:gdLst/>
            <a:ahLst/>
            <a:cxnLst/>
            <a:rect l="l" t="t" r="r" b="b"/>
            <a:pathLst>
              <a:path w="39624" h="41147">
                <a:moveTo>
                  <a:pt x="3047" y="36575"/>
                </a:moveTo>
                <a:lnTo>
                  <a:pt x="3047" y="35051"/>
                </a:lnTo>
                <a:lnTo>
                  <a:pt x="0" y="35051"/>
                </a:lnTo>
                <a:lnTo>
                  <a:pt x="0" y="36575"/>
                </a:lnTo>
                <a:lnTo>
                  <a:pt x="3047" y="36575"/>
                </a:lnTo>
                <a:close/>
              </a:path>
              <a:path w="39624" h="41147">
                <a:moveTo>
                  <a:pt x="4571" y="28955"/>
                </a:moveTo>
                <a:lnTo>
                  <a:pt x="4571" y="24383"/>
                </a:lnTo>
                <a:lnTo>
                  <a:pt x="3047" y="24383"/>
                </a:lnTo>
                <a:lnTo>
                  <a:pt x="3047" y="28955"/>
                </a:lnTo>
                <a:lnTo>
                  <a:pt x="4571" y="28955"/>
                </a:lnTo>
                <a:close/>
              </a:path>
              <a:path w="39624" h="41147">
                <a:moveTo>
                  <a:pt x="12191" y="35051"/>
                </a:moveTo>
                <a:lnTo>
                  <a:pt x="12191" y="27431"/>
                </a:lnTo>
                <a:lnTo>
                  <a:pt x="9143" y="27431"/>
                </a:lnTo>
                <a:lnTo>
                  <a:pt x="9143" y="24383"/>
                </a:lnTo>
                <a:lnTo>
                  <a:pt x="7619" y="24383"/>
                </a:lnTo>
                <a:lnTo>
                  <a:pt x="7619" y="27431"/>
                </a:lnTo>
                <a:lnTo>
                  <a:pt x="4571" y="27431"/>
                </a:lnTo>
                <a:lnTo>
                  <a:pt x="4571" y="35051"/>
                </a:lnTo>
                <a:lnTo>
                  <a:pt x="12191" y="35051"/>
                </a:lnTo>
                <a:close/>
              </a:path>
              <a:path w="39624" h="41147">
                <a:moveTo>
                  <a:pt x="15239" y="32003"/>
                </a:moveTo>
                <a:lnTo>
                  <a:pt x="15239" y="24383"/>
                </a:lnTo>
                <a:lnTo>
                  <a:pt x="12191" y="24383"/>
                </a:lnTo>
                <a:lnTo>
                  <a:pt x="12191" y="32003"/>
                </a:lnTo>
                <a:lnTo>
                  <a:pt x="15239" y="32003"/>
                </a:lnTo>
                <a:close/>
              </a:path>
              <a:path w="39624" h="41147">
                <a:moveTo>
                  <a:pt x="16763" y="36575"/>
                </a:moveTo>
                <a:lnTo>
                  <a:pt x="16763" y="22859"/>
                </a:lnTo>
                <a:lnTo>
                  <a:pt x="15239" y="22859"/>
                </a:lnTo>
                <a:lnTo>
                  <a:pt x="15239" y="36575"/>
                </a:lnTo>
                <a:lnTo>
                  <a:pt x="16763" y="36575"/>
                </a:lnTo>
                <a:close/>
              </a:path>
              <a:path w="39624" h="41147">
                <a:moveTo>
                  <a:pt x="19811" y="35051"/>
                </a:moveTo>
                <a:lnTo>
                  <a:pt x="19811" y="19811"/>
                </a:lnTo>
                <a:lnTo>
                  <a:pt x="16763" y="19811"/>
                </a:lnTo>
                <a:lnTo>
                  <a:pt x="16763" y="35051"/>
                </a:lnTo>
                <a:lnTo>
                  <a:pt x="19811" y="35051"/>
                </a:lnTo>
                <a:close/>
              </a:path>
              <a:path w="39624" h="41147">
                <a:moveTo>
                  <a:pt x="21335" y="36575"/>
                </a:moveTo>
                <a:lnTo>
                  <a:pt x="21335" y="16763"/>
                </a:lnTo>
                <a:lnTo>
                  <a:pt x="19811" y="16763"/>
                </a:lnTo>
                <a:lnTo>
                  <a:pt x="19811" y="36575"/>
                </a:lnTo>
                <a:lnTo>
                  <a:pt x="21335" y="36575"/>
                </a:lnTo>
                <a:close/>
              </a:path>
              <a:path w="39624" h="41147">
                <a:moveTo>
                  <a:pt x="36575" y="39623"/>
                </a:moveTo>
                <a:lnTo>
                  <a:pt x="36575" y="4571"/>
                </a:lnTo>
                <a:lnTo>
                  <a:pt x="32003" y="4571"/>
                </a:lnTo>
                <a:lnTo>
                  <a:pt x="32003" y="10667"/>
                </a:lnTo>
                <a:lnTo>
                  <a:pt x="24383" y="10667"/>
                </a:lnTo>
                <a:lnTo>
                  <a:pt x="24383" y="15239"/>
                </a:lnTo>
                <a:lnTo>
                  <a:pt x="21335" y="15239"/>
                </a:lnTo>
                <a:lnTo>
                  <a:pt x="21335" y="39623"/>
                </a:lnTo>
                <a:lnTo>
                  <a:pt x="25907" y="39623"/>
                </a:lnTo>
                <a:lnTo>
                  <a:pt x="25907" y="41147"/>
                </a:lnTo>
                <a:lnTo>
                  <a:pt x="28955" y="41147"/>
                </a:lnTo>
                <a:lnTo>
                  <a:pt x="28955" y="39623"/>
                </a:lnTo>
                <a:lnTo>
                  <a:pt x="33527" y="39623"/>
                </a:lnTo>
                <a:lnTo>
                  <a:pt x="33527" y="36575"/>
                </a:lnTo>
                <a:lnTo>
                  <a:pt x="36575" y="39623"/>
                </a:lnTo>
                <a:close/>
              </a:path>
              <a:path w="39624" h="41147">
                <a:moveTo>
                  <a:pt x="38099" y="35051"/>
                </a:moveTo>
                <a:lnTo>
                  <a:pt x="38099" y="3047"/>
                </a:lnTo>
                <a:lnTo>
                  <a:pt x="36575" y="3047"/>
                </a:lnTo>
                <a:lnTo>
                  <a:pt x="36575" y="35051"/>
                </a:lnTo>
                <a:lnTo>
                  <a:pt x="38099" y="35051"/>
                </a:lnTo>
                <a:close/>
              </a:path>
              <a:path w="39624" h="41147">
                <a:moveTo>
                  <a:pt x="39624" y="32003"/>
                </a:moveTo>
                <a:lnTo>
                  <a:pt x="39624" y="0"/>
                </a:lnTo>
                <a:lnTo>
                  <a:pt x="38099" y="0"/>
                </a:lnTo>
                <a:lnTo>
                  <a:pt x="38099" y="32003"/>
                </a:lnTo>
                <a:lnTo>
                  <a:pt x="39624" y="32003"/>
                </a:lnTo>
                <a:close/>
              </a:path>
            </a:pathLst>
          </a:custGeom>
          <a:solidFill>
            <a:srgbClr val="EFE4BE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7" name="object 17"/>
          <p:cNvSpPr/>
          <p:nvPr/>
        </p:nvSpPr>
        <p:spPr>
          <a:xfrm>
            <a:off x="5394961" y="5690795"/>
            <a:ext cx="34961" cy="36306"/>
          </a:xfrm>
          <a:custGeom>
            <a:avLst/>
            <a:gdLst/>
            <a:ahLst/>
            <a:cxnLst/>
            <a:rect l="l" t="t" r="r" b="b"/>
            <a:pathLst>
              <a:path w="39623" h="41147">
                <a:moveTo>
                  <a:pt x="39623" y="32003"/>
                </a:moveTo>
                <a:lnTo>
                  <a:pt x="38099" y="32003"/>
                </a:lnTo>
                <a:lnTo>
                  <a:pt x="38099" y="35051"/>
                </a:lnTo>
                <a:lnTo>
                  <a:pt x="36575" y="35051"/>
                </a:lnTo>
                <a:lnTo>
                  <a:pt x="36575" y="39623"/>
                </a:lnTo>
                <a:lnTo>
                  <a:pt x="33527" y="36575"/>
                </a:lnTo>
                <a:lnTo>
                  <a:pt x="33527" y="39623"/>
                </a:lnTo>
                <a:lnTo>
                  <a:pt x="32003" y="39623"/>
                </a:lnTo>
                <a:lnTo>
                  <a:pt x="33527" y="39623"/>
                </a:lnTo>
                <a:lnTo>
                  <a:pt x="33527" y="41147"/>
                </a:lnTo>
                <a:lnTo>
                  <a:pt x="33527" y="39623"/>
                </a:lnTo>
                <a:lnTo>
                  <a:pt x="28955" y="39623"/>
                </a:lnTo>
                <a:lnTo>
                  <a:pt x="28955" y="41147"/>
                </a:lnTo>
                <a:lnTo>
                  <a:pt x="25907" y="41147"/>
                </a:lnTo>
                <a:lnTo>
                  <a:pt x="25907" y="39623"/>
                </a:lnTo>
                <a:lnTo>
                  <a:pt x="21335" y="39623"/>
                </a:lnTo>
                <a:lnTo>
                  <a:pt x="21335" y="36575"/>
                </a:lnTo>
                <a:lnTo>
                  <a:pt x="19811" y="36575"/>
                </a:lnTo>
                <a:lnTo>
                  <a:pt x="19811" y="35051"/>
                </a:lnTo>
                <a:lnTo>
                  <a:pt x="16763" y="35051"/>
                </a:lnTo>
                <a:lnTo>
                  <a:pt x="16763" y="36575"/>
                </a:lnTo>
                <a:lnTo>
                  <a:pt x="16763" y="35051"/>
                </a:lnTo>
                <a:lnTo>
                  <a:pt x="16763" y="36575"/>
                </a:lnTo>
                <a:lnTo>
                  <a:pt x="15239" y="36575"/>
                </a:lnTo>
                <a:lnTo>
                  <a:pt x="15239" y="32003"/>
                </a:lnTo>
                <a:lnTo>
                  <a:pt x="12191" y="32003"/>
                </a:lnTo>
                <a:lnTo>
                  <a:pt x="12191" y="35051"/>
                </a:lnTo>
                <a:lnTo>
                  <a:pt x="3047" y="35051"/>
                </a:lnTo>
                <a:lnTo>
                  <a:pt x="3047" y="36575"/>
                </a:lnTo>
                <a:lnTo>
                  <a:pt x="0" y="36575"/>
                </a:lnTo>
                <a:lnTo>
                  <a:pt x="0" y="35051"/>
                </a:lnTo>
                <a:lnTo>
                  <a:pt x="4571" y="35051"/>
                </a:lnTo>
                <a:lnTo>
                  <a:pt x="4571" y="28955"/>
                </a:lnTo>
                <a:lnTo>
                  <a:pt x="3047" y="28955"/>
                </a:lnTo>
                <a:lnTo>
                  <a:pt x="3047" y="24383"/>
                </a:lnTo>
                <a:lnTo>
                  <a:pt x="4571" y="24383"/>
                </a:lnTo>
                <a:lnTo>
                  <a:pt x="4571" y="27431"/>
                </a:lnTo>
                <a:lnTo>
                  <a:pt x="7619" y="27431"/>
                </a:lnTo>
                <a:lnTo>
                  <a:pt x="7619" y="24383"/>
                </a:lnTo>
                <a:lnTo>
                  <a:pt x="4571" y="24383"/>
                </a:lnTo>
                <a:lnTo>
                  <a:pt x="9143" y="24383"/>
                </a:lnTo>
                <a:lnTo>
                  <a:pt x="9143" y="27431"/>
                </a:lnTo>
                <a:lnTo>
                  <a:pt x="12191" y="27431"/>
                </a:lnTo>
                <a:lnTo>
                  <a:pt x="12191" y="24383"/>
                </a:lnTo>
                <a:lnTo>
                  <a:pt x="15239" y="24383"/>
                </a:lnTo>
                <a:lnTo>
                  <a:pt x="15239" y="22859"/>
                </a:lnTo>
                <a:lnTo>
                  <a:pt x="16763" y="22859"/>
                </a:lnTo>
                <a:lnTo>
                  <a:pt x="16763" y="19811"/>
                </a:lnTo>
                <a:lnTo>
                  <a:pt x="19811" y="19811"/>
                </a:lnTo>
                <a:lnTo>
                  <a:pt x="19811" y="16763"/>
                </a:lnTo>
                <a:lnTo>
                  <a:pt x="21335" y="16763"/>
                </a:lnTo>
                <a:lnTo>
                  <a:pt x="21335" y="15239"/>
                </a:lnTo>
                <a:lnTo>
                  <a:pt x="24383" y="15239"/>
                </a:lnTo>
                <a:lnTo>
                  <a:pt x="24383" y="10667"/>
                </a:lnTo>
                <a:lnTo>
                  <a:pt x="32003" y="10667"/>
                </a:lnTo>
                <a:lnTo>
                  <a:pt x="32003" y="4571"/>
                </a:lnTo>
                <a:lnTo>
                  <a:pt x="33527" y="4571"/>
                </a:lnTo>
                <a:lnTo>
                  <a:pt x="33527" y="7619"/>
                </a:lnTo>
                <a:lnTo>
                  <a:pt x="33527" y="4571"/>
                </a:lnTo>
                <a:lnTo>
                  <a:pt x="36575" y="4571"/>
                </a:lnTo>
                <a:lnTo>
                  <a:pt x="36575" y="3047"/>
                </a:lnTo>
                <a:lnTo>
                  <a:pt x="38099" y="3047"/>
                </a:lnTo>
                <a:lnTo>
                  <a:pt x="38099" y="0"/>
                </a:lnTo>
                <a:lnTo>
                  <a:pt x="39623" y="0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8" name="object 18"/>
          <p:cNvSpPr/>
          <p:nvPr/>
        </p:nvSpPr>
        <p:spPr>
          <a:xfrm>
            <a:off x="5428578" y="5689451"/>
            <a:ext cx="0" cy="1344"/>
          </a:xfrm>
          <a:custGeom>
            <a:avLst/>
            <a:gdLst/>
            <a:ahLst/>
            <a:cxnLst/>
            <a:rect l="l" t="t" r="r" b="b"/>
            <a:pathLst>
              <a:path h="1523">
                <a:moveTo>
                  <a:pt x="0" y="0"/>
                </a:moveTo>
                <a:lnTo>
                  <a:pt x="0" y="1523"/>
                </a:lnTo>
                <a:lnTo>
                  <a:pt x="0" y="0"/>
                </a:lnTo>
                <a:close/>
              </a:path>
            </a:pathLst>
          </a:custGeom>
          <a:solidFill>
            <a:srgbClr val="EFE4BE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9" name="object 19"/>
          <p:cNvSpPr/>
          <p:nvPr/>
        </p:nvSpPr>
        <p:spPr>
          <a:xfrm>
            <a:off x="5426445" y="5690122"/>
            <a:ext cx="3477" cy="0"/>
          </a:xfrm>
          <a:custGeom>
            <a:avLst/>
            <a:gdLst/>
            <a:ahLst/>
            <a:cxnLst/>
            <a:rect l="l" t="t" r="r" b="b"/>
            <a:pathLst>
              <a:path w="3941">
                <a:moveTo>
                  <a:pt x="0" y="0"/>
                </a:moveTo>
                <a:lnTo>
                  <a:pt x="394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0" name="object 20"/>
          <p:cNvSpPr/>
          <p:nvPr/>
        </p:nvSpPr>
        <p:spPr>
          <a:xfrm>
            <a:off x="5405717" y="5689451"/>
            <a:ext cx="2689" cy="1344"/>
          </a:xfrm>
          <a:custGeom>
            <a:avLst/>
            <a:gdLst/>
            <a:ahLst/>
            <a:cxnLst/>
            <a:rect l="l" t="t" r="r" b="b"/>
            <a:pathLst>
              <a:path w="3047" h="1523">
                <a:moveTo>
                  <a:pt x="0" y="0"/>
                </a:moveTo>
                <a:lnTo>
                  <a:pt x="0" y="1523"/>
                </a:lnTo>
                <a:lnTo>
                  <a:pt x="3047" y="1523"/>
                </a:lnTo>
                <a:lnTo>
                  <a:pt x="0" y="1523"/>
                </a:lnTo>
                <a:lnTo>
                  <a:pt x="0" y="0"/>
                </a:lnTo>
                <a:close/>
              </a:path>
            </a:pathLst>
          </a:custGeom>
          <a:solidFill>
            <a:srgbClr val="EFE4BE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1" name="object 21"/>
          <p:cNvSpPr/>
          <p:nvPr/>
        </p:nvSpPr>
        <p:spPr>
          <a:xfrm>
            <a:off x="5405717" y="5689451"/>
            <a:ext cx="2689" cy="1344"/>
          </a:xfrm>
          <a:custGeom>
            <a:avLst/>
            <a:gdLst/>
            <a:ahLst/>
            <a:cxnLst/>
            <a:rect l="l" t="t" r="r" b="b"/>
            <a:pathLst>
              <a:path w="3047" h="1523">
                <a:moveTo>
                  <a:pt x="0" y="0"/>
                </a:moveTo>
                <a:lnTo>
                  <a:pt x="0" y="1523"/>
                </a:lnTo>
                <a:lnTo>
                  <a:pt x="3047" y="1523"/>
                </a:lnTo>
                <a:lnTo>
                  <a:pt x="0" y="1523"/>
                </a:lnTo>
                <a:lnTo>
                  <a:pt x="0" y="0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2" name="object 22"/>
          <p:cNvSpPr/>
          <p:nvPr/>
        </p:nvSpPr>
        <p:spPr>
          <a:xfrm>
            <a:off x="5408407" y="5690795"/>
            <a:ext cx="1344" cy="2689"/>
          </a:xfrm>
          <a:custGeom>
            <a:avLst/>
            <a:gdLst/>
            <a:ahLst/>
            <a:cxnLst/>
            <a:rect l="l" t="t" r="r" b="b"/>
            <a:pathLst>
              <a:path w="1523" h="3047">
                <a:moveTo>
                  <a:pt x="761" y="0"/>
                </a:moveTo>
                <a:lnTo>
                  <a:pt x="761" y="3047"/>
                </a:lnTo>
              </a:path>
            </a:pathLst>
          </a:custGeom>
          <a:ln w="3175">
            <a:solidFill>
              <a:srgbClr val="EFE4B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3" name="object 23"/>
          <p:cNvSpPr/>
          <p:nvPr/>
        </p:nvSpPr>
        <p:spPr>
          <a:xfrm>
            <a:off x="5405717" y="5690795"/>
            <a:ext cx="4033" cy="2689"/>
          </a:xfrm>
          <a:custGeom>
            <a:avLst/>
            <a:gdLst/>
            <a:ahLst/>
            <a:cxnLst/>
            <a:rect l="l" t="t" r="r" b="b"/>
            <a:pathLst>
              <a:path w="4571" h="3047">
                <a:moveTo>
                  <a:pt x="4571" y="3047"/>
                </a:moveTo>
                <a:lnTo>
                  <a:pt x="3047" y="3047"/>
                </a:lnTo>
                <a:lnTo>
                  <a:pt x="3047" y="0"/>
                </a:lnTo>
                <a:lnTo>
                  <a:pt x="0" y="0"/>
                </a:lnTo>
                <a:lnTo>
                  <a:pt x="4571" y="0"/>
                </a:lnTo>
                <a:lnTo>
                  <a:pt x="4571" y="3047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4" name="object 24"/>
          <p:cNvSpPr/>
          <p:nvPr/>
        </p:nvSpPr>
        <p:spPr>
          <a:xfrm>
            <a:off x="3504304" y="1405217"/>
            <a:ext cx="1922929" cy="4375672"/>
          </a:xfrm>
          <a:custGeom>
            <a:avLst/>
            <a:gdLst/>
            <a:ahLst/>
            <a:cxnLst/>
            <a:rect l="l" t="t" r="r" b="b"/>
            <a:pathLst>
              <a:path w="2179319" h="4959095">
                <a:moveTo>
                  <a:pt x="0" y="0"/>
                </a:moveTo>
                <a:lnTo>
                  <a:pt x="0" y="4959095"/>
                </a:lnTo>
                <a:lnTo>
                  <a:pt x="2179319" y="4959095"/>
                </a:lnTo>
                <a:lnTo>
                  <a:pt x="2179319" y="0"/>
                </a:lnTo>
                <a:lnTo>
                  <a:pt x="0" y="0"/>
                </a:lnTo>
                <a:close/>
              </a:path>
            </a:pathLst>
          </a:custGeom>
          <a:ln w="96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5" name="object 25"/>
          <p:cNvSpPr/>
          <p:nvPr/>
        </p:nvSpPr>
        <p:spPr>
          <a:xfrm>
            <a:off x="1333711" y="1404986"/>
            <a:ext cx="1931465" cy="3833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6" name="object 26"/>
          <p:cNvSpPr/>
          <p:nvPr/>
        </p:nvSpPr>
        <p:spPr>
          <a:xfrm>
            <a:off x="3228638" y="5694829"/>
            <a:ext cx="32273" cy="32272"/>
          </a:xfrm>
          <a:custGeom>
            <a:avLst/>
            <a:gdLst/>
            <a:ahLst/>
            <a:cxnLst/>
            <a:rect l="l" t="t" r="r" b="b"/>
            <a:pathLst>
              <a:path w="36576" h="36575">
                <a:moveTo>
                  <a:pt x="1523" y="32003"/>
                </a:moveTo>
                <a:lnTo>
                  <a:pt x="0" y="30480"/>
                </a:lnTo>
                <a:lnTo>
                  <a:pt x="0" y="32003"/>
                </a:lnTo>
                <a:lnTo>
                  <a:pt x="1523" y="32003"/>
                </a:lnTo>
                <a:close/>
              </a:path>
              <a:path w="36576" h="36575">
                <a:moveTo>
                  <a:pt x="13715" y="30479"/>
                </a:moveTo>
                <a:lnTo>
                  <a:pt x="13715" y="22859"/>
                </a:lnTo>
                <a:lnTo>
                  <a:pt x="1523" y="22859"/>
                </a:lnTo>
                <a:lnTo>
                  <a:pt x="1523" y="27431"/>
                </a:lnTo>
                <a:lnTo>
                  <a:pt x="4571" y="27431"/>
                </a:lnTo>
                <a:lnTo>
                  <a:pt x="4571" y="30479"/>
                </a:lnTo>
                <a:lnTo>
                  <a:pt x="6095" y="30479"/>
                </a:lnTo>
                <a:lnTo>
                  <a:pt x="6095" y="32003"/>
                </a:lnTo>
                <a:lnTo>
                  <a:pt x="9143" y="32003"/>
                </a:lnTo>
                <a:lnTo>
                  <a:pt x="9143" y="30479"/>
                </a:lnTo>
                <a:lnTo>
                  <a:pt x="13715" y="30479"/>
                </a:lnTo>
                <a:close/>
              </a:path>
              <a:path w="36576" h="36575">
                <a:moveTo>
                  <a:pt x="4571" y="30479"/>
                </a:moveTo>
                <a:lnTo>
                  <a:pt x="1523" y="30479"/>
                </a:lnTo>
                <a:lnTo>
                  <a:pt x="1523" y="32003"/>
                </a:lnTo>
                <a:lnTo>
                  <a:pt x="4571" y="30479"/>
                </a:lnTo>
                <a:close/>
              </a:path>
              <a:path w="36576" h="36575">
                <a:moveTo>
                  <a:pt x="6095" y="22859"/>
                </a:moveTo>
                <a:lnTo>
                  <a:pt x="6095" y="19811"/>
                </a:lnTo>
                <a:lnTo>
                  <a:pt x="4571" y="19811"/>
                </a:lnTo>
                <a:lnTo>
                  <a:pt x="6095" y="22859"/>
                </a:lnTo>
                <a:close/>
              </a:path>
              <a:path w="36576" h="36575">
                <a:moveTo>
                  <a:pt x="18287" y="32003"/>
                </a:moveTo>
                <a:lnTo>
                  <a:pt x="18287" y="18287"/>
                </a:lnTo>
                <a:lnTo>
                  <a:pt x="16763" y="18287"/>
                </a:lnTo>
                <a:lnTo>
                  <a:pt x="16763" y="19811"/>
                </a:lnTo>
                <a:lnTo>
                  <a:pt x="13715" y="19811"/>
                </a:lnTo>
                <a:lnTo>
                  <a:pt x="13715" y="32003"/>
                </a:lnTo>
                <a:lnTo>
                  <a:pt x="18287" y="32003"/>
                </a:lnTo>
                <a:close/>
              </a:path>
              <a:path w="36576" h="36575">
                <a:moveTo>
                  <a:pt x="22859" y="35051"/>
                </a:moveTo>
                <a:lnTo>
                  <a:pt x="22859" y="10667"/>
                </a:lnTo>
                <a:lnTo>
                  <a:pt x="21335" y="10667"/>
                </a:lnTo>
                <a:lnTo>
                  <a:pt x="21335" y="15239"/>
                </a:lnTo>
                <a:lnTo>
                  <a:pt x="18287" y="15239"/>
                </a:lnTo>
                <a:lnTo>
                  <a:pt x="18287" y="35051"/>
                </a:lnTo>
                <a:lnTo>
                  <a:pt x="22859" y="35051"/>
                </a:lnTo>
                <a:close/>
              </a:path>
              <a:path w="36576" h="36575">
                <a:moveTo>
                  <a:pt x="28955" y="36575"/>
                </a:moveTo>
                <a:lnTo>
                  <a:pt x="28955" y="7619"/>
                </a:lnTo>
                <a:lnTo>
                  <a:pt x="22859" y="7619"/>
                </a:lnTo>
                <a:lnTo>
                  <a:pt x="22859" y="36575"/>
                </a:lnTo>
                <a:lnTo>
                  <a:pt x="28955" y="36575"/>
                </a:lnTo>
                <a:close/>
              </a:path>
              <a:path w="36576" h="36575">
                <a:moveTo>
                  <a:pt x="35051" y="35051"/>
                </a:moveTo>
                <a:lnTo>
                  <a:pt x="35051" y="3047"/>
                </a:lnTo>
                <a:lnTo>
                  <a:pt x="30479" y="3047"/>
                </a:lnTo>
                <a:lnTo>
                  <a:pt x="30479" y="6095"/>
                </a:lnTo>
                <a:lnTo>
                  <a:pt x="28955" y="6095"/>
                </a:lnTo>
                <a:lnTo>
                  <a:pt x="28955" y="35051"/>
                </a:lnTo>
                <a:lnTo>
                  <a:pt x="35051" y="35051"/>
                </a:lnTo>
                <a:close/>
              </a:path>
              <a:path w="36576" h="36575">
                <a:moveTo>
                  <a:pt x="36576" y="31241"/>
                </a:moveTo>
                <a:lnTo>
                  <a:pt x="36576" y="0"/>
                </a:lnTo>
                <a:lnTo>
                  <a:pt x="35051" y="0"/>
                </a:lnTo>
                <a:lnTo>
                  <a:pt x="35051" y="32003"/>
                </a:lnTo>
                <a:lnTo>
                  <a:pt x="36576" y="31241"/>
                </a:lnTo>
                <a:close/>
              </a:path>
            </a:pathLst>
          </a:custGeom>
          <a:solidFill>
            <a:srgbClr val="EFE4BE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7" name="object 27"/>
          <p:cNvSpPr/>
          <p:nvPr/>
        </p:nvSpPr>
        <p:spPr>
          <a:xfrm>
            <a:off x="3228638" y="5694829"/>
            <a:ext cx="32272" cy="32272"/>
          </a:xfrm>
          <a:custGeom>
            <a:avLst/>
            <a:gdLst/>
            <a:ahLst/>
            <a:cxnLst/>
            <a:rect l="l" t="t" r="r" b="b"/>
            <a:pathLst>
              <a:path w="36575" h="36575">
                <a:moveTo>
                  <a:pt x="36575" y="31241"/>
                </a:moveTo>
                <a:lnTo>
                  <a:pt x="35051" y="32003"/>
                </a:lnTo>
                <a:lnTo>
                  <a:pt x="35051" y="35051"/>
                </a:lnTo>
                <a:lnTo>
                  <a:pt x="30479" y="35051"/>
                </a:lnTo>
                <a:lnTo>
                  <a:pt x="30479" y="36575"/>
                </a:lnTo>
                <a:lnTo>
                  <a:pt x="33527" y="36575"/>
                </a:lnTo>
                <a:lnTo>
                  <a:pt x="30479" y="36575"/>
                </a:lnTo>
                <a:lnTo>
                  <a:pt x="30479" y="35051"/>
                </a:lnTo>
                <a:lnTo>
                  <a:pt x="28955" y="35051"/>
                </a:lnTo>
                <a:lnTo>
                  <a:pt x="28955" y="36575"/>
                </a:lnTo>
                <a:lnTo>
                  <a:pt x="22859" y="36575"/>
                </a:lnTo>
                <a:lnTo>
                  <a:pt x="22859" y="35051"/>
                </a:lnTo>
                <a:lnTo>
                  <a:pt x="18287" y="35051"/>
                </a:lnTo>
                <a:lnTo>
                  <a:pt x="18287" y="32003"/>
                </a:lnTo>
                <a:lnTo>
                  <a:pt x="13715" y="32003"/>
                </a:lnTo>
                <a:lnTo>
                  <a:pt x="13715" y="30479"/>
                </a:lnTo>
                <a:lnTo>
                  <a:pt x="9143" y="30479"/>
                </a:lnTo>
                <a:lnTo>
                  <a:pt x="9143" y="32003"/>
                </a:lnTo>
                <a:lnTo>
                  <a:pt x="6095" y="32003"/>
                </a:lnTo>
                <a:lnTo>
                  <a:pt x="6095" y="30479"/>
                </a:lnTo>
                <a:lnTo>
                  <a:pt x="4571" y="30479"/>
                </a:lnTo>
                <a:lnTo>
                  <a:pt x="1523" y="32003"/>
                </a:lnTo>
                <a:lnTo>
                  <a:pt x="0" y="32003"/>
                </a:lnTo>
                <a:lnTo>
                  <a:pt x="0" y="30479"/>
                </a:lnTo>
                <a:lnTo>
                  <a:pt x="1523" y="32003"/>
                </a:lnTo>
                <a:lnTo>
                  <a:pt x="1523" y="30479"/>
                </a:lnTo>
                <a:lnTo>
                  <a:pt x="4571" y="30479"/>
                </a:lnTo>
                <a:lnTo>
                  <a:pt x="4571" y="27431"/>
                </a:lnTo>
                <a:lnTo>
                  <a:pt x="1523" y="27431"/>
                </a:lnTo>
                <a:lnTo>
                  <a:pt x="1523" y="22859"/>
                </a:lnTo>
                <a:lnTo>
                  <a:pt x="6095" y="22859"/>
                </a:lnTo>
                <a:lnTo>
                  <a:pt x="4571" y="19811"/>
                </a:lnTo>
                <a:lnTo>
                  <a:pt x="6095" y="19811"/>
                </a:lnTo>
                <a:lnTo>
                  <a:pt x="6095" y="22859"/>
                </a:lnTo>
                <a:lnTo>
                  <a:pt x="13715" y="22859"/>
                </a:lnTo>
                <a:lnTo>
                  <a:pt x="13715" y="19811"/>
                </a:lnTo>
                <a:lnTo>
                  <a:pt x="16763" y="19811"/>
                </a:lnTo>
                <a:lnTo>
                  <a:pt x="16763" y="18287"/>
                </a:lnTo>
                <a:lnTo>
                  <a:pt x="18287" y="18287"/>
                </a:lnTo>
                <a:lnTo>
                  <a:pt x="18287" y="15239"/>
                </a:lnTo>
                <a:lnTo>
                  <a:pt x="21335" y="15239"/>
                </a:lnTo>
                <a:lnTo>
                  <a:pt x="21335" y="10667"/>
                </a:lnTo>
                <a:lnTo>
                  <a:pt x="22859" y="10667"/>
                </a:lnTo>
                <a:lnTo>
                  <a:pt x="22859" y="7619"/>
                </a:lnTo>
                <a:lnTo>
                  <a:pt x="28955" y="7619"/>
                </a:lnTo>
                <a:lnTo>
                  <a:pt x="28955" y="6095"/>
                </a:lnTo>
                <a:lnTo>
                  <a:pt x="30479" y="6095"/>
                </a:lnTo>
                <a:lnTo>
                  <a:pt x="30479" y="3047"/>
                </a:lnTo>
                <a:lnTo>
                  <a:pt x="35051" y="3047"/>
                </a:lnTo>
                <a:lnTo>
                  <a:pt x="35051" y="0"/>
                </a:lnTo>
                <a:lnTo>
                  <a:pt x="36575" y="0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8" name="object 28"/>
          <p:cNvSpPr/>
          <p:nvPr/>
        </p:nvSpPr>
        <p:spPr>
          <a:xfrm>
            <a:off x="3260124" y="5691467"/>
            <a:ext cx="788" cy="0"/>
          </a:xfrm>
          <a:custGeom>
            <a:avLst/>
            <a:gdLst/>
            <a:ahLst/>
            <a:cxnLst/>
            <a:rect l="l" t="t" r="r" b="b"/>
            <a:pathLst>
              <a:path w="893">
                <a:moveTo>
                  <a:pt x="0" y="0"/>
                </a:moveTo>
                <a:lnTo>
                  <a:pt x="893" y="0"/>
                </a:lnTo>
              </a:path>
            </a:pathLst>
          </a:custGeom>
          <a:ln w="457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9" name="object 29"/>
          <p:cNvSpPr/>
          <p:nvPr/>
        </p:nvSpPr>
        <p:spPr>
          <a:xfrm>
            <a:off x="3239396" y="5690795"/>
            <a:ext cx="1344" cy="2689"/>
          </a:xfrm>
          <a:custGeom>
            <a:avLst/>
            <a:gdLst/>
            <a:ahLst/>
            <a:cxnLst/>
            <a:rect l="l" t="t" r="r" b="b"/>
            <a:pathLst>
              <a:path w="1523" h="3047">
                <a:moveTo>
                  <a:pt x="761" y="0"/>
                </a:moveTo>
                <a:lnTo>
                  <a:pt x="761" y="3047"/>
                </a:lnTo>
              </a:path>
            </a:pathLst>
          </a:custGeom>
          <a:ln w="3175">
            <a:solidFill>
              <a:srgbClr val="EFE4B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0" name="object 30"/>
          <p:cNvSpPr/>
          <p:nvPr/>
        </p:nvSpPr>
        <p:spPr>
          <a:xfrm>
            <a:off x="3239396" y="5690795"/>
            <a:ext cx="1344" cy="2689"/>
          </a:xfrm>
          <a:custGeom>
            <a:avLst/>
            <a:gdLst/>
            <a:ahLst/>
            <a:cxnLst/>
            <a:rect l="l" t="t" r="r" b="b"/>
            <a:pathLst>
              <a:path w="1523" h="3047">
                <a:moveTo>
                  <a:pt x="761" y="-2417"/>
                </a:moveTo>
                <a:lnTo>
                  <a:pt x="761" y="5465"/>
                </a:lnTo>
              </a:path>
            </a:pathLst>
          </a:custGeom>
          <a:ln w="762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1" name="object 31"/>
          <p:cNvSpPr/>
          <p:nvPr/>
        </p:nvSpPr>
        <p:spPr>
          <a:xfrm>
            <a:off x="3239396" y="5693484"/>
            <a:ext cx="4033" cy="0"/>
          </a:xfrm>
          <a:custGeom>
            <a:avLst/>
            <a:gdLst/>
            <a:ahLst/>
            <a:cxnLst/>
            <a:rect l="l" t="t" r="r" b="b"/>
            <a:pathLst>
              <a:path w="4571">
                <a:moveTo>
                  <a:pt x="4571" y="0"/>
                </a:moveTo>
                <a:lnTo>
                  <a:pt x="0" y="0"/>
                </a:lnTo>
                <a:lnTo>
                  <a:pt x="4571" y="0"/>
                </a:lnTo>
                <a:close/>
              </a:path>
            </a:pathLst>
          </a:custGeom>
          <a:solidFill>
            <a:srgbClr val="EFE4BE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2" name="object 32"/>
          <p:cNvSpPr/>
          <p:nvPr/>
        </p:nvSpPr>
        <p:spPr>
          <a:xfrm>
            <a:off x="3239396" y="5693484"/>
            <a:ext cx="4033" cy="0"/>
          </a:xfrm>
          <a:custGeom>
            <a:avLst/>
            <a:gdLst/>
            <a:ahLst/>
            <a:cxnLst/>
            <a:rect l="l" t="t" r="r" b="b"/>
            <a:pathLst>
              <a:path w="4571">
                <a:moveTo>
                  <a:pt x="0" y="0"/>
                </a:moveTo>
                <a:lnTo>
                  <a:pt x="4571" y="0"/>
                </a:lnTo>
              </a:path>
            </a:pathLst>
          </a:custGeom>
          <a:ln w="483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3" name="object 33"/>
          <p:cNvSpPr/>
          <p:nvPr/>
        </p:nvSpPr>
        <p:spPr>
          <a:xfrm>
            <a:off x="1336632" y="1407906"/>
            <a:ext cx="1922929" cy="4372983"/>
          </a:xfrm>
          <a:custGeom>
            <a:avLst/>
            <a:gdLst/>
            <a:ahLst/>
            <a:cxnLst/>
            <a:rect l="l" t="t" r="r" b="b"/>
            <a:pathLst>
              <a:path w="2179319" h="4956047">
                <a:moveTo>
                  <a:pt x="0" y="0"/>
                </a:moveTo>
                <a:lnTo>
                  <a:pt x="0" y="4956047"/>
                </a:lnTo>
                <a:lnTo>
                  <a:pt x="2179319" y="4956047"/>
                </a:lnTo>
                <a:lnTo>
                  <a:pt x="2179319" y="0"/>
                </a:lnTo>
                <a:lnTo>
                  <a:pt x="0" y="0"/>
                </a:lnTo>
                <a:close/>
              </a:path>
            </a:pathLst>
          </a:custGeom>
          <a:ln w="966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4" name="object 34"/>
          <p:cNvSpPr txBox="1"/>
          <p:nvPr/>
        </p:nvSpPr>
        <p:spPr>
          <a:xfrm>
            <a:off x="1395356" y="5510378"/>
            <a:ext cx="835958" cy="182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103" spc="106" dirty="0">
                <a:latin typeface="Arial"/>
                <a:cs typeface="Arial"/>
              </a:rPr>
              <a:t>a</a:t>
            </a:r>
            <a:r>
              <a:rPr sz="1103" spc="57" dirty="0">
                <a:latin typeface="Arial"/>
                <a:cs typeface="Arial"/>
              </a:rPr>
              <a:t>.</a:t>
            </a:r>
            <a:r>
              <a:rPr sz="1103" spc="84" dirty="0">
                <a:latin typeface="Arial"/>
                <a:cs typeface="Arial"/>
              </a:rPr>
              <a:t> </a:t>
            </a:r>
            <a:r>
              <a:rPr sz="1103" spc="137" dirty="0">
                <a:latin typeface="Arial"/>
                <a:cs typeface="Arial"/>
              </a:rPr>
              <a:t>B</a:t>
            </a:r>
            <a:r>
              <a:rPr sz="1103" spc="119" dirty="0">
                <a:latin typeface="Arial"/>
                <a:cs typeface="Arial"/>
              </a:rPr>
              <a:t>L</a:t>
            </a:r>
            <a:r>
              <a:rPr sz="1103" spc="128" dirty="0">
                <a:latin typeface="Arial"/>
                <a:cs typeface="Arial"/>
              </a:rPr>
              <a:t>M</a:t>
            </a:r>
            <a:r>
              <a:rPr sz="1103" spc="71" dirty="0">
                <a:latin typeface="Arial"/>
                <a:cs typeface="Arial"/>
              </a:rPr>
              <a:t> </a:t>
            </a:r>
            <a:r>
              <a:rPr sz="1103" spc="79" dirty="0">
                <a:latin typeface="Arial"/>
                <a:cs typeface="Arial"/>
              </a:rPr>
              <a:t>= </a:t>
            </a:r>
            <a:r>
              <a:rPr sz="1103" spc="119" dirty="0">
                <a:latin typeface="Arial"/>
                <a:cs typeface="Arial"/>
              </a:rPr>
              <a:t>0</a:t>
            </a:r>
            <a:endParaRPr sz="1103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576284" y="5510378"/>
            <a:ext cx="1263463" cy="182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103" spc="88" dirty="0">
                <a:latin typeface="Arial"/>
                <a:cs typeface="Arial"/>
              </a:rPr>
              <a:t>b.</a:t>
            </a:r>
            <a:r>
              <a:rPr sz="1103" spc="84" dirty="0">
                <a:latin typeface="Arial"/>
                <a:cs typeface="Arial"/>
              </a:rPr>
              <a:t> </a:t>
            </a:r>
            <a:r>
              <a:rPr sz="1103" spc="128" dirty="0">
                <a:latin typeface="Arial"/>
                <a:cs typeface="Arial"/>
              </a:rPr>
              <a:t>B</a:t>
            </a:r>
            <a:r>
              <a:rPr sz="1103" spc="119" dirty="0">
                <a:latin typeface="Arial"/>
                <a:cs typeface="Arial"/>
              </a:rPr>
              <a:t>L</a:t>
            </a:r>
            <a:r>
              <a:rPr sz="1103" spc="128" dirty="0">
                <a:latin typeface="Arial"/>
                <a:cs typeface="Arial"/>
              </a:rPr>
              <a:t>M</a:t>
            </a:r>
            <a:r>
              <a:rPr sz="1103" spc="71" dirty="0">
                <a:latin typeface="Arial"/>
                <a:cs typeface="Arial"/>
              </a:rPr>
              <a:t> </a:t>
            </a:r>
            <a:r>
              <a:rPr sz="1103" spc="79" dirty="0">
                <a:latin typeface="Arial"/>
                <a:cs typeface="Arial"/>
              </a:rPr>
              <a:t>=</a:t>
            </a:r>
            <a:r>
              <a:rPr sz="1103" spc="88" dirty="0">
                <a:latin typeface="Arial"/>
                <a:cs typeface="Arial"/>
              </a:rPr>
              <a:t> </a:t>
            </a:r>
            <a:r>
              <a:rPr sz="1103" spc="119" dirty="0">
                <a:latin typeface="Arial"/>
                <a:cs typeface="Arial"/>
              </a:rPr>
              <a:t>0</a:t>
            </a:r>
            <a:r>
              <a:rPr sz="1103" spc="66" dirty="0">
                <a:latin typeface="Arial"/>
                <a:cs typeface="Arial"/>
              </a:rPr>
              <a:t>.</a:t>
            </a:r>
            <a:r>
              <a:rPr sz="1103" spc="119" dirty="0">
                <a:latin typeface="Arial"/>
                <a:cs typeface="Arial"/>
              </a:rPr>
              <a:t>0</a:t>
            </a:r>
            <a:r>
              <a:rPr sz="1103" spc="137" dirty="0">
                <a:latin typeface="Arial"/>
                <a:cs typeface="Arial"/>
              </a:rPr>
              <a:t>0</a:t>
            </a:r>
            <a:r>
              <a:rPr sz="1103" spc="106" dirty="0">
                <a:latin typeface="Arial"/>
                <a:cs typeface="Arial"/>
              </a:rPr>
              <a:t>0</a:t>
            </a:r>
            <a:r>
              <a:rPr sz="1103" spc="119" dirty="0">
                <a:latin typeface="Arial"/>
                <a:cs typeface="Arial"/>
              </a:rPr>
              <a:t>1</a:t>
            </a:r>
            <a:endParaRPr sz="1103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22622" y="5518446"/>
            <a:ext cx="835958" cy="1826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103" spc="185" dirty="0">
                <a:latin typeface="Arial"/>
                <a:cs typeface="Arial"/>
              </a:rPr>
              <a:t>c</a:t>
            </a:r>
            <a:r>
              <a:rPr sz="1103" spc="57" dirty="0">
                <a:latin typeface="Arial"/>
                <a:cs typeface="Arial"/>
              </a:rPr>
              <a:t>.</a:t>
            </a:r>
            <a:r>
              <a:rPr sz="1103" spc="71" dirty="0">
                <a:latin typeface="Arial"/>
                <a:cs typeface="Arial"/>
              </a:rPr>
              <a:t> </a:t>
            </a:r>
            <a:r>
              <a:rPr sz="1103" spc="137" dirty="0">
                <a:latin typeface="Arial"/>
                <a:cs typeface="Arial"/>
              </a:rPr>
              <a:t>B</a:t>
            </a:r>
            <a:r>
              <a:rPr sz="1103" spc="119" dirty="0">
                <a:latin typeface="Arial"/>
                <a:cs typeface="Arial"/>
              </a:rPr>
              <a:t>L</a:t>
            </a:r>
            <a:r>
              <a:rPr sz="1103" spc="128" dirty="0">
                <a:latin typeface="Arial"/>
                <a:cs typeface="Arial"/>
              </a:rPr>
              <a:t>M</a:t>
            </a:r>
            <a:r>
              <a:rPr sz="1103" spc="71" dirty="0">
                <a:latin typeface="Arial"/>
                <a:cs typeface="Arial"/>
              </a:rPr>
              <a:t> </a:t>
            </a:r>
            <a:r>
              <a:rPr sz="1103" spc="79" dirty="0">
                <a:latin typeface="Arial"/>
                <a:cs typeface="Arial"/>
              </a:rPr>
              <a:t>= </a:t>
            </a:r>
            <a:r>
              <a:rPr sz="1103" spc="119" dirty="0">
                <a:latin typeface="Arial"/>
                <a:cs typeface="Arial"/>
              </a:rPr>
              <a:t>1</a:t>
            </a:r>
            <a:endParaRPr sz="1103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17258" y="5417819"/>
            <a:ext cx="84716" cy="0"/>
          </a:xfrm>
          <a:custGeom>
            <a:avLst/>
            <a:gdLst/>
            <a:ahLst/>
            <a:cxnLst/>
            <a:rect l="l" t="t" r="r" b="b"/>
            <a:pathLst>
              <a:path w="96011">
                <a:moveTo>
                  <a:pt x="96011" y="0"/>
                </a:moveTo>
                <a:lnTo>
                  <a:pt x="0" y="0"/>
                </a:lnTo>
              </a:path>
            </a:pathLst>
          </a:custGeom>
          <a:ln w="347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8" name="object 38"/>
          <p:cNvSpPr/>
          <p:nvPr/>
        </p:nvSpPr>
        <p:spPr>
          <a:xfrm>
            <a:off x="3612995" y="5417819"/>
            <a:ext cx="1373406" cy="0"/>
          </a:xfrm>
          <a:custGeom>
            <a:avLst/>
            <a:gdLst/>
            <a:ahLst/>
            <a:cxnLst/>
            <a:rect l="l" t="t" r="r" b="b"/>
            <a:pathLst>
              <a:path w="1556527">
                <a:moveTo>
                  <a:pt x="1556527" y="0"/>
                </a:moveTo>
                <a:lnTo>
                  <a:pt x="0" y="0"/>
                </a:lnTo>
              </a:path>
            </a:pathLst>
          </a:custGeom>
          <a:ln w="44466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9" name="object 39"/>
          <p:cNvSpPr/>
          <p:nvPr/>
        </p:nvSpPr>
        <p:spPr>
          <a:xfrm>
            <a:off x="3788036" y="5417819"/>
            <a:ext cx="86060" cy="0"/>
          </a:xfrm>
          <a:custGeom>
            <a:avLst/>
            <a:gdLst/>
            <a:ahLst/>
            <a:cxnLst/>
            <a:rect l="l" t="t" r="r" b="b"/>
            <a:pathLst>
              <a:path w="97535">
                <a:moveTo>
                  <a:pt x="97535" y="0"/>
                </a:moveTo>
                <a:lnTo>
                  <a:pt x="0" y="0"/>
                </a:lnTo>
              </a:path>
            </a:pathLst>
          </a:custGeom>
          <a:ln w="347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40" name="object 40"/>
          <p:cNvSpPr/>
          <p:nvPr/>
        </p:nvSpPr>
        <p:spPr>
          <a:xfrm>
            <a:off x="3958814" y="5417819"/>
            <a:ext cx="341554" cy="0"/>
          </a:xfrm>
          <a:custGeom>
            <a:avLst/>
            <a:gdLst/>
            <a:ahLst/>
            <a:cxnLst/>
            <a:rect l="l" t="t" r="r" b="b"/>
            <a:pathLst>
              <a:path w="387095">
                <a:moveTo>
                  <a:pt x="387095" y="0"/>
                </a:moveTo>
                <a:lnTo>
                  <a:pt x="0" y="0"/>
                </a:lnTo>
              </a:path>
            </a:pathLst>
          </a:custGeom>
          <a:ln w="347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41" name="object 41"/>
          <p:cNvSpPr/>
          <p:nvPr/>
        </p:nvSpPr>
        <p:spPr>
          <a:xfrm>
            <a:off x="4640580" y="5417819"/>
            <a:ext cx="341554" cy="0"/>
          </a:xfrm>
          <a:custGeom>
            <a:avLst/>
            <a:gdLst/>
            <a:ahLst/>
            <a:cxnLst/>
            <a:rect l="l" t="t" r="r" b="b"/>
            <a:pathLst>
              <a:path w="387095">
                <a:moveTo>
                  <a:pt x="387095" y="0"/>
                </a:moveTo>
                <a:lnTo>
                  <a:pt x="0" y="0"/>
                </a:lnTo>
              </a:path>
            </a:pathLst>
          </a:custGeom>
          <a:ln w="3479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42" name="object 42"/>
          <p:cNvSpPr txBox="1"/>
          <p:nvPr/>
        </p:nvSpPr>
        <p:spPr>
          <a:xfrm>
            <a:off x="3589915" y="5320102"/>
            <a:ext cx="1438275" cy="812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>
              <a:tabLst>
                <a:tab pos="165296" algn="l"/>
                <a:tab pos="679113" algn="l"/>
                <a:tab pos="1019229" algn="l"/>
                <a:tab pos="1361027" algn="l"/>
              </a:tabLst>
            </a:pPr>
            <a:r>
              <a:rPr sz="441" spc="13" dirty="0">
                <a:latin typeface="Arial"/>
                <a:cs typeface="Arial"/>
              </a:rPr>
              <a:t>0	</a:t>
            </a:r>
            <a:r>
              <a:rPr sz="441" spc="4" dirty="0">
                <a:latin typeface="Arial"/>
                <a:cs typeface="Arial"/>
              </a:rPr>
              <a:t>1</a:t>
            </a:r>
            <a:r>
              <a:rPr sz="441" spc="13" dirty="0">
                <a:latin typeface="Arial"/>
                <a:cs typeface="Arial"/>
              </a:rPr>
              <a:t>0      </a:t>
            </a:r>
            <a:r>
              <a:rPr sz="441" spc="-22" dirty="0">
                <a:latin typeface="Arial"/>
                <a:cs typeface="Arial"/>
              </a:rPr>
              <a:t> </a:t>
            </a:r>
            <a:r>
              <a:rPr sz="441" spc="-9" dirty="0">
                <a:latin typeface="Arial"/>
                <a:cs typeface="Arial"/>
              </a:rPr>
              <a:t>2</a:t>
            </a:r>
            <a:r>
              <a:rPr sz="441" spc="13" dirty="0">
                <a:latin typeface="Arial"/>
                <a:cs typeface="Arial"/>
              </a:rPr>
              <a:t>0	</a:t>
            </a:r>
            <a:r>
              <a:rPr sz="441" spc="4" dirty="0">
                <a:latin typeface="Arial"/>
                <a:cs typeface="Arial"/>
              </a:rPr>
              <a:t>4</a:t>
            </a:r>
            <a:r>
              <a:rPr sz="441" spc="13" dirty="0">
                <a:latin typeface="Arial"/>
                <a:cs typeface="Arial"/>
              </a:rPr>
              <a:t>0	</a:t>
            </a:r>
            <a:r>
              <a:rPr sz="441" spc="-9" dirty="0">
                <a:latin typeface="Arial"/>
                <a:cs typeface="Arial"/>
              </a:rPr>
              <a:t>6</a:t>
            </a:r>
            <a:r>
              <a:rPr sz="441" spc="13" dirty="0">
                <a:latin typeface="Arial"/>
                <a:cs typeface="Arial"/>
              </a:rPr>
              <a:t>0	</a:t>
            </a:r>
            <a:r>
              <a:rPr sz="441" spc="4" dirty="0">
                <a:latin typeface="Arial"/>
                <a:cs typeface="Arial"/>
              </a:rPr>
              <a:t>8</a:t>
            </a:r>
            <a:r>
              <a:rPr sz="441" spc="13" dirty="0">
                <a:latin typeface="Arial"/>
                <a:cs typeface="Arial"/>
              </a:rPr>
              <a:t>0</a:t>
            </a:r>
            <a:endParaRPr sz="441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87065" y="5376580"/>
            <a:ext cx="158563" cy="812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441" spc="9" dirty="0">
                <a:latin typeface="Arial"/>
                <a:cs typeface="Arial"/>
              </a:rPr>
              <a:t>M</a:t>
            </a:r>
            <a:r>
              <a:rPr sz="441" spc="4" dirty="0">
                <a:latin typeface="Arial"/>
                <a:cs typeface="Arial"/>
              </a:rPr>
              <a:t>il</a:t>
            </a:r>
            <a:r>
              <a:rPr sz="441" spc="-9" dirty="0">
                <a:latin typeface="Arial"/>
                <a:cs typeface="Arial"/>
              </a:rPr>
              <a:t>e</a:t>
            </a:r>
            <a:r>
              <a:rPr sz="441" spc="13" dirty="0">
                <a:latin typeface="Arial"/>
                <a:cs typeface="Arial"/>
              </a:rPr>
              <a:t>s</a:t>
            </a:r>
            <a:endParaRPr sz="441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056565" y="5020906"/>
            <a:ext cx="247090" cy="7704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>
              <a:lnSpc>
                <a:spcPts val="6062"/>
              </a:lnSpc>
            </a:pPr>
            <a:r>
              <a:rPr sz="5339" spc="-1209" dirty="0">
                <a:latin typeface="Arial"/>
                <a:cs typeface="Arial"/>
              </a:rPr>
              <a:t>¯</a:t>
            </a:r>
            <a:endParaRPr sz="5339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420905" y="3891577"/>
            <a:ext cx="1132915" cy="13503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794" b="1" spc="-18" dirty="0">
                <a:latin typeface="Arial"/>
                <a:cs typeface="Arial"/>
              </a:rPr>
              <a:t>P</a:t>
            </a:r>
            <a:r>
              <a:rPr sz="794" b="1" spc="-4" dirty="0">
                <a:latin typeface="Arial"/>
                <a:cs typeface="Arial"/>
              </a:rPr>
              <a:t>l</a:t>
            </a:r>
            <a:r>
              <a:rPr sz="794" b="1" spc="-13" dirty="0">
                <a:latin typeface="Arial"/>
                <a:cs typeface="Arial"/>
              </a:rPr>
              <a:t>a</a:t>
            </a:r>
            <a:r>
              <a:rPr sz="794" b="1" spc="-26" dirty="0">
                <a:latin typeface="Arial"/>
                <a:cs typeface="Arial"/>
              </a:rPr>
              <a:t>n</a:t>
            </a:r>
            <a:r>
              <a:rPr sz="794" b="1" spc="-4" dirty="0">
                <a:latin typeface="Arial"/>
                <a:cs typeface="Arial"/>
              </a:rPr>
              <a:t>ning</a:t>
            </a:r>
            <a:r>
              <a:rPr sz="794" b="1" spc="-18" dirty="0">
                <a:latin typeface="Arial"/>
                <a:cs typeface="Arial"/>
              </a:rPr>
              <a:t> </a:t>
            </a:r>
            <a:r>
              <a:rPr sz="794" b="1" spc="-4" dirty="0">
                <a:latin typeface="Arial"/>
                <a:cs typeface="Arial"/>
              </a:rPr>
              <a:t>Unit</a:t>
            </a:r>
            <a:r>
              <a:rPr sz="794" b="1" spc="-9" dirty="0">
                <a:latin typeface="Arial"/>
                <a:cs typeface="Arial"/>
              </a:rPr>
              <a:t> </a:t>
            </a:r>
            <a:r>
              <a:rPr sz="794" b="1" spc="-13" dirty="0">
                <a:latin typeface="Arial"/>
                <a:cs typeface="Arial"/>
              </a:rPr>
              <a:t>I</a:t>
            </a:r>
            <a:r>
              <a:rPr sz="794" b="1" spc="-9" dirty="0">
                <a:latin typeface="Arial"/>
                <a:cs typeface="Arial"/>
              </a:rPr>
              <a:t>n</a:t>
            </a:r>
            <a:r>
              <a:rPr sz="794" b="1" dirty="0">
                <a:latin typeface="Arial"/>
                <a:cs typeface="Arial"/>
              </a:rPr>
              <a:t>c</a:t>
            </a:r>
            <a:r>
              <a:rPr sz="794" b="1" spc="-13" dirty="0">
                <a:latin typeface="Arial"/>
                <a:cs typeface="Arial"/>
              </a:rPr>
              <a:t>l</a:t>
            </a:r>
            <a:r>
              <a:rPr sz="794" b="1" spc="-18" dirty="0">
                <a:latin typeface="Arial"/>
                <a:cs typeface="Arial"/>
              </a:rPr>
              <a:t>u</a:t>
            </a:r>
            <a:r>
              <a:rPr sz="794" b="1" spc="-13" dirty="0">
                <a:latin typeface="Arial"/>
                <a:cs typeface="Arial"/>
              </a:rPr>
              <a:t>s</a:t>
            </a:r>
            <a:r>
              <a:rPr sz="794" b="1" spc="-4" dirty="0">
                <a:latin typeface="Arial"/>
                <a:cs typeface="Arial"/>
              </a:rPr>
              <a:t>ion</a:t>
            </a:r>
            <a:endParaRPr sz="794" dirty="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430761" y="4059667"/>
            <a:ext cx="224565" cy="103541"/>
          </a:xfrm>
          <a:custGeom>
            <a:avLst/>
            <a:gdLst/>
            <a:ahLst/>
            <a:cxnLst/>
            <a:rect l="l" t="t" r="r" b="b"/>
            <a:pathLst>
              <a:path w="254507" h="117347">
                <a:moveTo>
                  <a:pt x="0" y="0"/>
                </a:moveTo>
                <a:lnTo>
                  <a:pt x="0" y="117347"/>
                </a:lnTo>
                <a:lnTo>
                  <a:pt x="254507" y="117347"/>
                </a:lnTo>
                <a:lnTo>
                  <a:pt x="25450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7F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47" name="object 47"/>
          <p:cNvSpPr/>
          <p:nvPr/>
        </p:nvSpPr>
        <p:spPr>
          <a:xfrm>
            <a:off x="1430761" y="4207584"/>
            <a:ext cx="224565" cy="104886"/>
          </a:xfrm>
          <a:custGeom>
            <a:avLst/>
            <a:gdLst/>
            <a:ahLst/>
            <a:cxnLst/>
            <a:rect l="l" t="t" r="r" b="b"/>
            <a:pathLst>
              <a:path w="254507" h="118871">
                <a:moveTo>
                  <a:pt x="0" y="0"/>
                </a:moveTo>
                <a:lnTo>
                  <a:pt x="0" y="118871"/>
                </a:lnTo>
                <a:lnTo>
                  <a:pt x="254507" y="118871"/>
                </a:lnTo>
                <a:lnTo>
                  <a:pt x="254507" y="0"/>
                </a:lnTo>
                <a:lnTo>
                  <a:pt x="0" y="0"/>
                </a:lnTo>
                <a:close/>
              </a:path>
            </a:pathLst>
          </a:custGeom>
          <a:solidFill>
            <a:srgbClr val="BEF75B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48" name="object 48"/>
          <p:cNvSpPr/>
          <p:nvPr/>
        </p:nvSpPr>
        <p:spPr>
          <a:xfrm>
            <a:off x="1430761" y="4356847"/>
            <a:ext cx="224565" cy="103541"/>
          </a:xfrm>
          <a:custGeom>
            <a:avLst/>
            <a:gdLst/>
            <a:ahLst/>
            <a:cxnLst/>
            <a:rect l="l" t="t" r="r" b="b"/>
            <a:pathLst>
              <a:path w="254507" h="117347">
                <a:moveTo>
                  <a:pt x="0" y="0"/>
                </a:moveTo>
                <a:lnTo>
                  <a:pt x="0" y="117347"/>
                </a:lnTo>
                <a:lnTo>
                  <a:pt x="254507" y="117347"/>
                </a:lnTo>
                <a:lnTo>
                  <a:pt x="254507" y="0"/>
                </a:lnTo>
                <a:lnTo>
                  <a:pt x="0" y="0"/>
                </a:lnTo>
                <a:close/>
              </a:path>
            </a:pathLst>
          </a:custGeom>
          <a:solidFill>
            <a:srgbClr val="81ED38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49" name="object 49"/>
          <p:cNvSpPr/>
          <p:nvPr/>
        </p:nvSpPr>
        <p:spPr>
          <a:xfrm>
            <a:off x="1430761" y="4504765"/>
            <a:ext cx="224565" cy="104886"/>
          </a:xfrm>
          <a:custGeom>
            <a:avLst/>
            <a:gdLst/>
            <a:ahLst/>
            <a:cxnLst/>
            <a:rect l="l" t="t" r="r" b="b"/>
            <a:pathLst>
              <a:path w="254507" h="118871">
                <a:moveTo>
                  <a:pt x="0" y="0"/>
                </a:moveTo>
                <a:lnTo>
                  <a:pt x="0" y="118871"/>
                </a:lnTo>
                <a:lnTo>
                  <a:pt x="254507" y="118871"/>
                </a:lnTo>
                <a:lnTo>
                  <a:pt x="254507" y="0"/>
                </a:lnTo>
                <a:lnTo>
                  <a:pt x="0" y="0"/>
                </a:lnTo>
                <a:close/>
              </a:path>
            </a:pathLst>
          </a:custGeom>
          <a:solidFill>
            <a:srgbClr val="37E008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0" name="object 50"/>
          <p:cNvSpPr/>
          <p:nvPr/>
        </p:nvSpPr>
        <p:spPr>
          <a:xfrm>
            <a:off x="1430761" y="4654027"/>
            <a:ext cx="224565" cy="103541"/>
          </a:xfrm>
          <a:custGeom>
            <a:avLst/>
            <a:gdLst/>
            <a:ahLst/>
            <a:cxnLst/>
            <a:rect l="l" t="t" r="r" b="b"/>
            <a:pathLst>
              <a:path w="254507" h="117347">
                <a:moveTo>
                  <a:pt x="0" y="0"/>
                </a:moveTo>
                <a:lnTo>
                  <a:pt x="0" y="117347"/>
                </a:lnTo>
                <a:lnTo>
                  <a:pt x="254507" y="117347"/>
                </a:lnTo>
                <a:lnTo>
                  <a:pt x="254507" y="0"/>
                </a:lnTo>
                <a:lnTo>
                  <a:pt x="0" y="0"/>
                </a:lnTo>
                <a:close/>
              </a:path>
            </a:pathLst>
          </a:custGeom>
          <a:solidFill>
            <a:srgbClr val="3DC74D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1" name="object 51"/>
          <p:cNvSpPr/>
          <p:nvPr/>
        </p:nvSpPr>
        <p:spPr>
          <a:xfrm>
            <a:off x="1430761" y="4801944"/>
            <a:ext cx="224565" cy="104886"/>
          </a:xfrm>
          <a:custGeom>
            <a:avLst/>
            <a:gdLst/>
            <a:ahLst/>
            <a:cxnLst/>
            <a:rect l="l" t="t" r="r" b="b"/>
            <a:pathLst>
              <a:path w="254507" h="118871">
                <a:moveTo>
                  <a:pt x="0" y="0"/>
                </a:moveTo>
                <a:lnTo>
                  <a:pt x="0" y="118871"/>
                </a:lnTo>
                <a:lnTo>
                  <a:pt x="254507" y="118871"/>
                </a:lnTo>
                <a:lnTo>
                  <a:pt x="254507" y="0"/>
                </a:lnTo>
                <a:lnTo>
                  <a:pt x="0" y="0"/>
                </a:lnTo>
                <a:close/>
              </a:path>
            </a:pathLst>
          </a:custGeom>
          <a:solidFill>
            <a:srgbClr val="36AB7D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2" name="object 52"/>
          <p:cNvSpPr/>
          <p:nvPr/>
        </p:nvSpPr>
        <p:spPr>
          <a:xfrm>
            <a:off x="1430761" y="4951207"/>
            <a:ext cx="224565" cy="103541"/>
          </a:xfrm>
          <a:custGeom>
            <a:avLst/>
            <a:gdLst/>
            <a:ahLst/>
            <a:cxnLst/>
            <a:rect l="l" t="t" r="r" b="b"/>
            <a:pathLst>
              <a:path w="254507" h="117347">
                <a:moveTo>
                  <a:pt x="0" y="0"/>
                </a:moveTo>
                <a:lnTo>
                  <a:pt x="0" y="117347"/>
                </a:lnTo>
                <a:lnTo>
                  <a:pt x="254507" y="117347"/>
                </a:lnTo>
                <a:lnTo>
                  <a:pt x="254507" y="0"/>
                </a:lnTo>
                <a:lnTo>
                  <a:pt x="0" y="0"/>
                </a:lnTo>
                <a:close/>
              </a:path>
            </a:pathLst>
          </a:custGeom>
          <a:solidFill>
            <a:srgbClr val="1A93AB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3" name="object 53"/>
          <p:cNvSpPr/>
          <p:nvPr/>
        </p:nvSpPr>
        <p:spPr>
          <a:xfrm>
            <a:off x="1430761" y="5099124"/>
            <a:ext cx="224565" cy="104886"/>
          </a:xfrm>
          <a:custGeom>
            <a:avLst/>
            <a:gdLst/>
            <a:ahLst/>
            <a:cxnLst/>
            <a:rect l="l" t="t" r="r" b="b"/>
            <a:pathLst>
              <a:path w="254507" h="118871">
                <a:moveTo>
                  <a:pt x="0" y="0"/>
                </a:moveTo>
                <a:lnTo>
                  <a:pt x="0" y="118871"/>
                </a:lnTo>
                <a:lnTo>
                  <a:pt x="254507" y="118871"/>
                </a:lnTo>
                <a:lnTo>
                  <a:pt x="254507" y="0"/>
                </a:lnTo>
                <a:lnTo>
                  <a:pt x="0" y="0"/>
                </a:lnTo>
                <a:close/>
              </a:path>
            </a:pathLst>
          </a:custGeom>
          <a:solidFill>
            <a:srgbClr val="21629C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4" name="object 54"/>
          <p:cNvSpPr/>
          <p:nvPr/>
        </p:nvSpPr>
        <p:spPr>
          <a:xfrm>
            <a:off x="1430761" y="5248387"/>
            <a:ext cx="224565" cy="103541"/>
          </a:xfrm>
          <a:custGeom>
            <a:avLst/>
            <a:gdLst/>
            <a:ahLst/>
            <a:cxnLst/>
            <a:rect l="l" t="t" r="r" b="b"/>
            <a:pathLst>
              <a:path w="254507" h="117347">
                <a:moveTo>
                  <a:pt x="0" y="0"/>
                </a:moveTo>
                <a:lnTo>
                  <a:pt x="0" y="117347"/>
                </a:lnTo>
                <a:lnTo>
                  <a:pt x="254507" y="117347"/>
                </a:lnTo>
                <a:lnTo>
                  <a:pt x="254507" y="0"/>
                </a:lnTo>
                <a:lnTo>
                  <a:pt x="0" y="0"/>
                </a:lnTo>
                <a:close/>
              </a:path>
            </a:pathLst>
          </a:custGeom>
          <a:solidFill>
            <a:srgbClr val="1C378A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5" name="object 55"/>
          <p:cNvSpPr/>
          <p:nvPr/>
        </p:nvSpPr>
        <p:spPr>
          <a:xfrm>
            <a:off x="1430761" y="5396304"/>
            <a:ext cx="224565" cy="102197"/>
          </a:xfrm>
          <a:custGeom>
            <a:avLst/>
            <a:gdLst/>
            <a:ahLst/>
            <a:cxnLst/>
            <a:rect l="l" t="t" r="r" b="b"/>
            <a:pathLst>
              <a:path w="254507" h="115823">
                <a:moveTo>
                  <a:pt x="0" y="0"/>
                </a:moveTo>
                <a:lnTo>
                  <a:pt x="0" y="115823"/>
                </a:lnTo>
                <a:lnTo>
                  <a:pt x="254507" y="115823"/>
                </a:lnTo>
                <a:lnTo>
                  <a:pt x="2545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551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6" name="object 56"/>
          <p:cNvSpPr txBox="1"/>
          <p:nvPr/>
        </p:nvSpPr>
        <p:spPr>
          <a:xfrm>
            <a:off x="1683123" y="4038150"/>
            <a:ext cx="389404" cy="147189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794" b="1" spc="-4" dirty="0">
                <a:latin typeface="Arial"/>
                <a:cs typeface="Arial"/>
              </a:rPr>
              <a:t>0 -</a:t>
            </a:r>
            <a:r>
              <a:rPr sz="794" b="1" spc="-9" dirty="0">
                <a:latin typeface="Arial"/>
                <a:cs typeface="Arial"/>
              </a:rPr>
              <a:t> </a:t>
            </a:r>
            <a:r>
              <a:rPr sz="794" b="1" spc="-13" dirty="0">
                <a:latin typeface="Arial"/>
                <a:cs typeface="Arial"/>
              </a:rPr>
              <a:t>1</a:t>
            </a:r>
            <a:r>
              <a:rPr sz="794" b="1" spc="-4" dirty="0">
                <a:latin typeface="Arial"/>
                <a:cs typeface="Arial"/>
              </a:rPr>
              <a:t>0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221"/>
              </a:spcBef>
            </a:pPr>
            <a:r>
              <a:rPr sz="794" b="1" spc="-53" dirty="0">
                <a:latin typeface="Arial"/>
                <a:cs typeface="Arial"/>
              </a:rPr>
              <a:t>1</a:t>
            </a:r>
            <a:r>
              <a:rPr sz="794" b="1" spc="-4" dirty="0">
                <a:latin typeface="Arial"/>
                <a:cs typeface="Arial"/>
              </a:rPr>
              <a:t>1 - </a:t>
            </a:r>
            <a:r>
              <a:rPr sz="794" b="1" spc="-13" dirty="0">
                <a:latin typeface="Arial"/>
                <a:cs typeface="Arial"/>
              </a:rPr>
              <a:t>2</a:t>
            </a:r>
            <a:r>
              <a:rPr sz="794" b="1" spc="-4" dirty="0">
                <a:latin typeface="Arial"/>
                <a:cs typeface="Arial"/>
              </a:rPr>
              <a:t>0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212"/>
              </a:spcBef>
            </a:pPr>
            <a:r>
              <a:rPr sz="794" b="1" spc="-13" dirty="0">
                <a:latin typeface="Arial"/>
                <a:cs typeface="Arial"/>
              </a:rPr>
              <a:t>2</a:t>
            </a:r>
            <a:r>
              <a:rPr sz="794" b="1" spc="-4" dirty="0">
                <a:latin typeface="Arial"/>
                <a:cs typeface="Arial"/>
              </a:rPr>
              <a:t>1 -</a:t>
            </a:r>
            <a:r>
              <a:rPr sz="794" b="1" spc="-9" dirty="0">
                <a:latin typeface="Arial"/>
                <a:cs typeface="Arial"/>
              </a:rPr>
              <a:t> </a:t>
            </a:r>
            <a:r>
              <a:rPr sz="794" b="1" spc="-13" dirty="0">
                <a:latin typeface="Arial"/>
                <a:cs typeface="Arial"/>
              </a:rPr>
              <a:t>3</a:t>
            </a:r>
            <a:r>
              <a:rPr sz="794" b="1" spc="-4" dirty="0">
                <a:latin typeface="Arial"/>
                <a:cs typeface="Arial"/>
              </a:rPr>
              <a:t>0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221"/>
              </a:spcBef>
            </a:pPr>
            <a:r>
              <a:rPr sz="794" b="1" spc="-13" dirty="0">
                <a:latin typeface="Arial"/>
                <a:cs typeface="Arial"/>
              </a:rPr>
              <a:t>3</a:t>
            </a:r>
            <a:r>
              <a:rPr sz="794" b="1" spc="-4" dirty="0">
                <a:latin typeface="Arial"/>
                <a:cs typeface="Arial"/>
              </a:rPr>
              <a:t>1 -</a:t>
            </a:r>
            <a:r>
              <a:rPr sz="794" b="1" spc="-9" dirty="0">
                <a:latin typeface="Arial"/>
                <a:cs typeface="Arial"/>
              </a:rPr>
              <a:t> </a:t>
            </a:r>
            <a:r>
              <a:rPr sz="794" b="1" spc="-13" dirty="0">
                <a:latin typeface="Arial"/>
                <a:cs typeface="Arial"/>
              </a:rPr>
              <a:t>4</a:t>
            </a:r>
            <a:r>
              <a:rPr sz="794" b="1" spc="-4" dirty="0">
                <a:latin typeface="Arial"/>
                <a:cs typeface="Arial"/>
              </a:rPr>
              <a:t>0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212"/>
              </a:spcBef>
            </a:pPr>
            <a:r>
              <a:rPr sz="794" b="1" spc="-13" dirty="0">
                <a:latin typeface="Arial"/>
                <a:cs typeface="Arial"/>
              </a:rPr>
              <a:t>4</a:t>
            </a:r>
            <a:r>
              <a:rPr sz="794" b="1" spc="-4" dirty="0">
                <a:latin typeface="Arial"/>
                <a:cs typeface="Arial"/>
              </a:rPr>
              <a:t>1 -</a:t>
            </a:r>
            <a:r>
              <a:rPr sz="794" b="1" spc="-9" dirty="0">
                <a:latin typeface="Arial"/>
                <a:cs typeface="Arial"/>
              </a:rPr>
              <a:t> </a:t>
            </a:r>
            <a:r>
              <a:rPr sz="794" b="1" spc="-13" dirty="0">
                <a:latin typeface="Arial"/>
                <a:cs typeface="Arial"/>
              </a:rPr>
              <a:t>5</a:t>
            </a:r>
            <a:r>
              <a:rPr sz="794" b="1" spc="-4" dirty="0">
                <a:latin typeface="Arial"/>
                <a:cs typeface="Arial"/>
              </a:rPr>
              <a:t>0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221"/>
              </a:spcBef>
            </a:pPr>
            <a:r>
              <a:rPr sz="794" b="1" spc="-13" dirty="0">
                <a:latin typeface="Arial"/>
                <a:cs typeface="Arial"/>
              </a:rPr>
              <a:t>5</a:t>
            </a:r>
            <a:r>
              <a:rPr sz="794" b="1" spc="-4" dirty="0">
                <a:latin typeface="Arial"/>
                <a:cs typeface="Arial"/>
              </a:rPr>
              <a:t>1 -</a:t>
            </a:r>
            <a:r>
              <a:rPr sz="794" b="1" spc="-9" dirty="0">
                <a:latin typeface="Arial"/>
                <a:cs typeface="Arial"/>
              </a:rPr>
              <a:t> </a:t>
            </a:r>
            <a:r>
              <a:rPr sz="794" b="1" spc="-13" dirty="0">
                <a:latin typeface="Arial"/>
                <a:cs typeface="Arial"/>
              </a:rPr>
              <a:t>6</a:t>
            </a:r>
            <a:r>
              <a:rPr sz="794" b="1" spc="-4" dirty="0">
                <a:latin typeface="Arial"/>
                <a:cs typeface="Arial"/>
              </a:rPr>
              <a:t>0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212"/>
              </a:spcBef>
            </a:pPr>
            <a:r>
              <a:rPr sz="794" b="1" spc="-13" dirty="0">
                <a:latin typeface="Arial"/>
                <a:cs typeface="Arial"/>
              </a:rPr>
              <a:t>6</a:t>
            </a:r>
            <a:r>
              <a:rPr sz="794" b="1" spc="-4" dirty="0">
                <a:latin typeface="Arial"/>
                <a:cs typeface="Arial"/>
              </a:rPr>
              <a:t>1 -</a:t>
            </a:r>
            <a:r>
              <a:rPr sz="794" b="1" spc="-9" dirty="0">
                <a:latin typeface="Arial"/>
                <a:cs typeface="Arial"/>
              </a:rPr>
              <a:t> </a:t>
            </a:r>
            <a:r>
              <a:rPr sz="794" b="1" spc="-13" dirty="0">
                <a:latin typeface="Arial"/>
                <a:cs typeface="Arial"/>
              </a:rPr>
              <a:t>7</a:t>
            </a:r>
            <a:r>
              <a:rPr sz="794" b="1" spc="-4" dirty="0">
                <a:latin typeface="Arial"/>
                <a:cs typeface="Arial"/>
              </a:rPr>
              <a:t>0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221"/>
              </a:spcBef>
            </a:pPr>
            <a:r>
              <a:rPr sz="794" b="1" spc="-13" dirty="0">
                <a:latin typeface="Arial"/>
                <a:cs typeface="Arial"/>
              </a:rPr>
              <a:t>7</a:t>
            </a:r>
            <a:r>
              <a:rPr sz="794" b="1" spc="-4" dirty="0">
                <a:latin typeface="Arial"/>
                <a:cs typeface="Arial"/>
              </a:rPr>
              <a:t>1 -</a:t>
            </a:r>
            <a:r>
              <a:rPr sz="794" b="1" spc="-9" dirty="0">
                <a:latin typeface="Arial"/>
                <a:cs typeface="Arial"/>
              </a:rPr>
              <a:t> </a:t>
            </a:r>
            <a:r>
              <a:rPr sz="794" b="1" spc="-13" dirty="0">
                <a:latin typeface="Arial"/>
                <a:cs typeface="Arial"/>
              </a:rPr>
              <a:t>8</a:t>
            </a:r>
            <a:r>
              <a:rPr sz="794" b="1" spc="-4" dirty="0">
                <a:latin typeface="Arial"/>
                <a:cs typeface="Arial"/>
              </a:rPr>
              <a:t>0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212"/>
              </a:spcBef>
            </a:pPr>
            <a:r>
              <a:rPr sz="794" b="1" spc="-13" dirty="0">
                <a:latin typeface="Arial"/>
                <a:cs typeface="Arial"/>
              </a:rPr>
              <a:t>8</a:t>
            </a:r>
            <a:r>
              <a:rPr sz="794" b="1" spc="-4" dirty="0">
                <a:latin typeface="Arial"/>
                <a:cs typeface="Arial"/>
              </a:rPr>
              <a:t>1 -</a:t>
            </a:r>
            <a:r>
              <a:rPr sz="794" b="1" spc="-9" dirty="0">
                <a:latin typeface="Arial"/>
                <a:cs typeface="Arial"/>
              </a:rPr>
              <a:t> </a:t>
            </a:r>
            <a:r>
              <a:rPr sz="794" b="1" spc="-13" dirty="0">
                <a:latin typeface="Arial"/>
                <a:cs typeface="Arial"/>
              </a:rPr>
              <a:t>9</a:t>
            </a:r>
            <a:r>
              <a:rPr sz="794" b="1" spc="-4" dirty="0">
                <a:latin typeface="Arial"/>
                <a:cs typeface="Arial"/>
              </a:rPr>
              <a:t>0</a:t>
            </a:r>
            <a:endParaRPr sz="794">
              <a:latin typeface="Arial"/>
              <a:cs typeface="Arial"/>
            </a:endParaRPr>
          </a:p>
          <a:p>
            <a:pPr marL="11206">
              <a:spcBef>
                <a:spcPts val="212"/>
              </a:spcBef>
            </a:pPr>
            <a:r>
              <a:rPr sz="794" b="1" spc="-13" dirty="0">
                <a:latin typeface="Arial"/>
                <a:cs typeface="Arial"/>
              </a:rPr>
              <a:t>9</a:t>
            </a:r>
            <a:r>
              <a:rPr sz="794" b="1" spc="-4" dirty="0">
                <a:latin typeface="Arial"/>
                <a:cs typeface="Arial"/>
              </a:rPr>
              <a:t>1 -</a:t>
            </a:r>
            <a:r>
              <a:rPr sz="794" b="1" spc="-9" dirty="0">
                <a:latin typeface="Arial"/>
                <a:cs typeface="Arial"/>
              </a:rPr>
              <a:t> </a:t>
            </a:r>
            <a:r>
              <a:rPr sz="794" b="1" spc="-13" dirty="0">
                <a:latin typeface="Arial"/>
                <a:cs typeface="Arial"/>
              </a:rPr>
              <a:t>1</a:t>
            </a:r>
            <a:r>
              <a:rPr sz="794" b="1" dirty="0">
                <a:latin typeface="Arial"/>
                <a:cs typeface="Arial"/>
              </a:rPr>
              <a:t>0</a:t>
            </a:r>
            <a:r>
              <a:rPr sz="794" b="1" spc="-4" dirty="0">
                <a:latin typeface="Arial"/>
                <a:cs typeface="Arial"/>
              </a:rPr>
              <a:t>0</a:t>
            </a:r>
            <a:endParaRPr sz="794">
              <a:latin typeface="Arial"/>
              <a:cs typeface="Arial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61927" y="6013538"/>
            <a:ext cx="4407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BLM = Boundary Length Modifier</a:t>
            </a:r>
          </a:p>
        </p:txBody>
      </p:sp>
    </p:spTree>
    <p:extLst>
      <p:ext uri="{BB962C8B-B14F-4D97-AF65-F5344CB8AC3E}">
        <p14:creationId xmlns:p14="http://schemas.microsoft.com/office/powerpoint/2010/main" val="283483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 err="1"/>
              <a:t>Tradeoffs</a:t>
            </a:r>
            <a:r>
              <a:rPr lang="en-CA" b="1" dirty="0"/>
              <a:t> – Area/Cost vs Boundary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object 5"/>
          <p:cNvSpPr/>
          <p:nvPr/>
        </p:nvSpPr>
        <p:spPr>
          <a:xfrm>
            <a:off x="867330" y="1522206"/>
            <a:ext cx="7406639" cy="4543761"/>
          </a:xfrm>
          <a:custGeom>
            <a:avLst/>
            <a:gdLst/>
            <a:ahLst/>
            <a:cxnLst/>
            <a:rect l="l" t="t" r="r" b="b"/>
            <a:pathLst>
              <a:path w="8394191" h="5149596">
                <a:moveTo>
                  <a:pt x="0" y="0"/>
                </a:moveTo>
                <a:lnTo>
                  <a:pt x="0" y="5149596"/>
                </a:lnTo>
                <a:lnTo>
                  <a:pt x="8394191" y="5149596"/>
                </a:lnTo>
                <a:lnTo>
                  <a:pt x="8394191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5" name="object 6"/>
          <p:cNvSpPr/>
          <p:nvPr/>
        </p:nvSpPr>
        <p:spPr>
          <a:xfrm>
            <a:off x="1933686" y="1652643"/>
            <a:ext cx="5959736" cy="0"/>
          </a:xfrm>
          <a:custGeom>
            <a:avLst/>
            <a:gdLst/>
            <a:ahLst/>
            <a:cxnLst/>
            <a:rect l="l" t="t" r="r" b="b"/>
            <a:pathLst>
              <a:path w="6754368">
                <a:moveTo>
                  <a:pt x="6754368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6" name="object 7"/>
          <p:cNvSpPr/>
          <p:nvPr/>
        </p:nvSpPr>
        <p:spPr>
          <a:xfrm>
            <a:off x="7893424" y="1652643"/>
            <a:ext cx="0" cy="3697941"/>
          </a:xfrm>
          <a:custGeom>
            <a:avLst/>
            <a:gdLst/>
            <a:ahLst/>
            <a:cxnLst/>
            <a:rect l="l" t="t" r="r" b="b"/>
            <a:pathLst>
              <a:path h="4191000">
                <a:moveTo>
                  <a:pt x="0" y="0"/>
                </a:moveTo>
                <a:lnTo>
                  <a:pt x="0" y="41910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7" name="object 8"/>
          <p:cNvSpPr/>
          <p:nvPr/>
        </p:nvSpPr>
        <p:spPr>
          <a:xfrm>
            <a:off x="1933687" y="5290072"/>
            <a:ext cx="5959736" cy="0"/>
          </a:xfrm>
          <a:custGeom>
            <a:avLst/>
            <a:gdLst/>
            <a:ahLst/>
            <a:cxnLst/>
            <a:rect l="l" t="t" r="r" b="b"/>
            <a:pathLst>
              <a:path w="6754368">
                <a:moveTo>
                  <a:pt x="6754368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8" name="object 9"/>
          <p:cNvSpPr/>
          <p:nvPr/>
        </p:nvSpPr>
        <p:spPr>
          <a:xfrm>
            <a:off x="1995544" y="1652643"/>
            <a:ext cx="0" cy="3697941"/>
          </a:xfrm>
          <a:custGeom>
            <a:avLst/>
            <a:gdLst/>
            <a:ahLst/>
            <a:cxnLst/>
            <a:rect l="l" t="t" r="r" b="b"/>
            <a:pathLst>
              <a:path h="4191000">
                <a:moveTo>
                  <a:pt x="0" y="0"/>
                </a:moveTo>
                <a:lnTo>
                  <a:pt x="0" y="419100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9" name="object 10"/>
          <p:cNvSpPr/>
          <p:nvPr/>
        </p:nvSpPr>
        <p:spPr>
          <a:xfrm>
            <a:off x="1933686" y="4557207"/>
            <a:ext cx="61856" cy="0"/>
          </a:xfrm>
          <a:custGeom>
            <a:avLst/>
            <a:gdLst/>
            <a:ahLst/>
            <a:cxnLst/>
            <a:rect l="l" t="t" r="r" b="b"/>
            <a:pathLst>
              <a:path w="70103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0" name="object 11"/>
          <p:cNvSpPr/>
          <p:nvPr/>
        </p:nvSpPr>
        <p:spPr>
          <a:xfrm>
            <a:off x="1933686" y="3837790"/>
            <a:ext cx="61856" cy="0"/>
          </a:xfrm>
          <a:custGeom>
            <a:avLst/>
            <a:gdLst/>
            <a:ahLst/>
            <a:cxnLst/>
            <a:rect l="l" t="t" r="r" b="b"/>
            <a:pathLst>
              <a:path w="70103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1" name="object 12"/>
          <p:cNvSpPr/>
          <p:nvPr/>
        </p:nvSpPr>
        <p:spPr>
          <a:xfrm>
            <a:off x="1933686" y="3104925"/>
            <a:ext cx="61856" cy="0"/>
          </a:xfrm>
          <a:custGeom>
            <a:avLst/>
            <a:gdLst/>
            <a:ahLst/>
            <a:cxnLst/>
            <a:rect l="l" t="t" r="r" b="b"/>
            <a:pathLst>
              <a:path w="70103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2" name="object 13"/>
          <p:cNvSpPr/>
          <p:nvPr/>
        </p:nvSpPr>
        <p:spPr>
          <a:xfrm>
            <a:off x="1933686" y="2384163"/>
            <a:ext cx="61856" cy="0"/>
          </a:xfrm>
          <a:custGeom>
            <a:avLst/>
            <a:gdLst/>
            <a:ahLst/>
            <a:cxnLst/>
            <a:rect l="l" t="t" r="r" b="b"/>
            <a:pathLst>
              <a:path w="70103">
                <a:moveTo>
                  <a:pt x="0" y="0"/>
                </a:moveTo>
                <a:lnTo>
                  <a:pt x="7010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3" name="object 14"/>
          <p:cNvSpPr/>
          <p:nvPr/>
        </p:nvSpPr>
        <p:spPr>
          <a:xfrm>
            <a:off x="3173505" y="5290072"/>
            <a:ext cx="0" cy="60511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68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4" name="object 15"/>
          <p:cNvSpPr/>
          <p:nvPr/>
        </p:nvSpPr>
        <p:spPr>
          <a:xfrm>
            <a:off x="4350123" y="5290072"/>
            <a:ext cx="0" cy="60511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68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5" name="object 16"/>
          <p:cNvSpPr/>
          <p:nvPr/>
        </p:nvSpPr>
        <p:spPr>
          <a:xfrm>
            <a:off x="5540187" y="5290072"/>
            <a:ext cx="0" cy="60511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68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6" name="object 17"/>
          <p:cNvSpPr/>
          <p:nvPr/>
        </p:nvSpPr>
        <p:spPr>
          <a:xfrm>
            <a:off x="6716805" y="5290072"/>
            <a:ext cx="0" cy="60511"/>
          </a:xfrm>
          <a:custGeom>
            <a:avLst/>
            <a:gdLst/>
            <a:ahLst/>
            <a:cxnLst/>
            <a:rect l="l" t="t" r="r" b="b"/>
            <a:pathLst>
              <a:path h="68579">
                <a:moveTo>
                  <a:pt x="0" y="6857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7" name="object 18"/>
          <p:cNvSpPr/>
          <p:nvPr/>
        </p:nvSpPr>
        <p:spPr>
          <a:xfrm>
            <a:off x="2731079" y="2409705"/>
            <a:ext cx="37660" cy="1562556"/>
          </a:xfrm>
          <a:custGeom>
            <a:avLst/>
            <a:gdLst/>
            <a:ahLst/>
            <a:cxnLst/>
            <a:rect l="l" t="t" r="r" b="b"/>
            <a:pathLst>
              <a:path w="42681" h="1770897">
                <a:moveTo>
                  <a:pt x="0" y="0"/>
                </a:moveTo>
                <a:lnTo>
                  <a:pt x="0" y="234703"/>
                </a:lnTo>
                <a:lnTo>
                  <a:pt x="13717" y="469392"/>
                </a:lnTo>
                <a:lnTo>
                  <a:pt x="13717" y="967748"/>
                </a:lnTo>
                <a:lnTo>
                  <a:pt x="27435" y="1202436"/>
                </a:lnTo>
                <a:lnTo>
                  <a:pt x="27435" y="1424946"/>
                </a:lnTo>
                <a:lnTo>
                  <a:pt x="42681" y="1604779"/>
                </a:lnTo>
                <a:lnTo>
                  <a:pt x="42681" y="1770897"/>
                </a:lnTo>
              </a:path>
            </a:pathLst>
          </a:custGeom>
          <a:ln w="27788">
            <a:solidFill>
              <a:srgbClr val="0000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8" name="object 19"/>
          <p:cNvSpPr/>
          <p:nvPr/>
        </p:nvSpPr>
        <p:spPr>
          <a:xfrm>
            <a:off x="2768739" y="3972261"/>
            <a:ext cx="36298" cy="426270"/>
          </a:xfrm>
          <a:custGeom>
            <a:avLst/>
            <a:gdLst/>
            <a:ahLst/>
            <a:cxnLst/>
            <a:rect l="l" t="t" r="r" b="b"/>
            <a:pathLst>
              <a:path w="41138" h="483106">
                <a:moveTo>
                  <a:pt x="0" y="0"/>
                </a:moveTo>
                <a:lnTo>
                  <a:pt x="13717" y="164582"/>
                </a:lnTo>
                <a:lnTo>
                  <a:pt x="13717" y="303273"/>
                </a:lnTo>
                <a:lnTo>
                  <a:pt x="27420" y="414521"/>
                </a:lnTo>
                <a:lnTo>
                  <a:pt x="41138" y="483106"/>
                </a:lnTo>
              </a:path>
            </a:pathLst>
          </a:custGeom>
          <a:ln w="27787">
            <a:solidFill>
              <a:srgbClr val="0000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9" name="object 20"/>
          <p:cNvSpPr/>
          <p:nvPr/>
        </p:nvSpPr>
        <p:spPr>
          <a:xfrm>
            <a:off x="2805037" y="4398531"/>
            <a:ext cx="48416" cy="170776"/>
          </a:xfrm>
          <a:custGeom>
            <a:avLst/>
            <a:gdLst/>
            <a:ahLst/>
            <a:cxnLst/>
            <a:rect l="l" t="t" r="r" b="b"/>
            <a:pathLst>
              <a:path w="54871" h="193546">
                <a:moveTo>
                  <a:pt x="0" y="0"/>
                </a:moveTo>
                <a:lnTo>
                  <a:pt x="0" y="111247"/>
                </a:lnTo>
                <a:lnTo>
                  <a:pt x="13717" y="152389"/>
                </a:lnTo>
                <a:lnTo>
                  <a:pt x="27435" y="179832"/>
                </a:lnTo>
                <a:lnTo>
                  <a:pt x="54871" y="193546"/>
                </a:lnTo>
              </a:path>
            </a:pathLst>
          </a:custGeom>
          <a:ln w="27778">
            <a:solidFill>
              <a:srgbClr val="0000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0" name="object 21"/>
          <p:cNvSpPr/>
          <p:nvPr/>
        </p:nvSpPr>
        <p:spPr>
          <a:xfrm>
            <a:off x="2853453" y="4569308"/>
            <a:ext cx="430296" cy="170776"/>
          </a:xfrm>
          <a:custGeom>
            <a:avLst/>
            <a:gdLst/>
            <a:ahLst/>
            <a:cxnLst/>
            <a:rect l="l" t="t" r="r" b="b"/>
            <a:pathLst>
              <a:path w="487669" h="193546">
                <a:moveTo>
                  <a:pt x="0" y="0"/>
                </a:moveTo>
                <a:lnTo>
                  <a:pt x="15230" y="13713"/>
                </a:lnTo>
                <a:lnTo>
                  <a:pt x="56383" y="42662"/>
                </a:lnTo>
                <a:lnTo>
                  <a:pt x="97537" y="70105"/>
                </a:lnTo>
                <a:lnTo>
                  <a:pt x="153920" y="97533"/>
                </a:lnTo>
                <a:lnTo>
                  <a:pt x="222494" y="138675"/>
                </a:lnTo>
                <a:lnTo>
                  <a:pt x="306313" y="166118"/>
                </a:lnTo>
                <a:lnTo>
                  <a:pt x="390132" y="179832"/>
                </a:lnTo>
                <a:lnTo>
                  <a:pt x="487669" y="193546"/>
                </a:lnTo>
              </a:path>
            </a:pathLst>
          </a:custGeom>
          <a:ln w="27675">
            <a:solidFill>
              <a:srgbClr val="0000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1" name="object 22"/>
          <p:cNvSpPr/>
          <p:nvPr/>
        </p:nvSpPr>
        <p:spPr>
          <a:xfrm>
            <a:off x="3283750" y="4740084"/>
            <a:ext cx="3469333" cy="61857"/>
          </a:xfrm>
          <a:custGeom>
            <a:avLst/>
            <a:gdLst/>
            <a:ahLst/>
            <a:cxnLst/>
            <a:rect l="l" t="t" r="r" b="b"/>
            <a:pathLst>
              <a:path w="3931911" h="70105">
                <a:moveTo>
                  <a:pt x="0" y="0"/>
                </a:moveTo>
                <a:lnTo>
                  <a:pt x="152408" y="15234"/>
                </a:lnTo>
                <a:lnTo>
                  <a:pt x="527311" y="15234"/>
                </a:lnTo>
                <a:lnTo>
                  <a:pt x="736087" y="28948"/>
                </a:lnTo>
                <a:lnTo>
                  <a:pt x="972315" y="28948"/>
                </a:lnTo>
                <a:lnTo>
                  <a:pt x="1222245" y="42662"/>
                </a:lnTo>
                <a:lnTo>
                  <a:pt x="1751068" y="42662"/>
                </a:lnTo>
                <a:lnTo>
                  <a:pt x="2305815" y="56391"/>
                </a:lnTo>
                <a:lnTo>
                  <a:pt x="3418318" y="56391"/>
                </a:lnTo>
                <a:lnTo>
                  <a:pt x="3681981" y="70105"/>
                </a:lnTo>
                <a:lnTo>
                  <a:pt x="3931911" y="70105"/>
                </a:lnTo>
              </a:path>
            </a:pathLst>
          </a:custGeom>
          <a:ln w="27657">
            <a:solidFill>
              <a:srgbClr val="0000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2" name="object 23"/>
          <p:cNvSpPr/>
          <p:nvPr/>
        </p:nvSpPr>
        <p:spPr>
          <a:xfrm>
            <a:off x="2670586" y="2347856"/>
            <a:ext cx="122367" cy="122367"/>
          </a:xfrm>
          <a:custGeom>
            <a:avLst/>
            <a:gdLst/>
            <a:ahLst/>
            <a:cxnLst/>
            <a:rect l="l" t="t" r="r" b="b"/>
            <a:pathLst>
              <a:path w="138683" h="138683">
                <a:moveTo>
                  <a:pt x="138683" y="138683"/>
                </a:moveTo>
                <a:lnTo>
                  <a:pt x="68579" y="0"/>
                </a:lnTo>
                <a:lnTo>
                  <a:pt x="0" y="138683"/>
                </a:lnTo>
                <a:lnTo>
                  <a:pt x="138683" y="13868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3" name="object 24"/>
          <p:cNvSpPr/>
          <p:nvPr/>
        </p:nvSpPr>
        <p:spPr>
          <a:xfrm>
            <a:off x="2670573" y="2347846"/>
            <a:ext cx="122360" cy="122374"/>
          </a:xfrm>
          <a:custGeom>
            <a:avLst/>
            <a:gdLst/>
            <a:ahLst/>
            <a:cxnLst/>
            <a:rect l="l" t="t" r="r" b="b"/>
            <a:pathLst>
              <a:path w="138675" h="138690">
                <a:moveTo>
                  <a:pt x="68573" y="0"/>
                </a:moveTo>
                <a:lnTo>
                  <a:pt x="138675" y="138690"/>
                </a:lnTo>
                <a:lnTo>
                  <a:pt x="0" y="138690"/>
                </a:lnTo>
                <a:lnTo>
                  <a:pt x="68573" y="0"/>
                </a:lnTo>
                <a:close/>
              </a:path>
            </a:pathLst>
          </a:custGeom>
          <a:ln w="13861">
            <a:solidFill>
              <a:srgbClr val="0000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4" name="object 25"/>
          <p:cNvSpPr/>
          <p:nvPr/>
        </p:nvSpPr>
        <p:spPr>
          <a:xfrm>
            <a:off x="2706893" y="3910404"/>
            <a:ext cx="122367" cy="122367"/>
          </a:xfrm>
          <a:custGeom>
            <a:avLst/>
            <a:gdLst/>
            <a:ahLst/>
            <a:cxnLst/>
            <a:rect l="l" t="t" r="r" b="b"/>
            <a:pathLst>
              <a:path w="138683" h="138683">
                <a:moveTo>
                  <a:pt x="138683" y="138683"/>
                </a:moveTo>
                <a:lnTo>
                  <a:pt x="70103" y="0"/>
                </a:lnTo>
                <a:lnTo>
                  <a:pt x="0" y="138683"/>
                </a:lnTo>
                <a:lnTo>
                  <a:pt x="138683" y="13868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5" name="object 26"/>
          <p:cNvSpPr/>
          <p:nvPr/>
        </p:nvSpPr>
        <p:spPr>
          <a:xfrm>
            <a:off x="2706871" y="3910404"/>
            <a:ext cx="122374" cy="122360"/>
          </a:xfrm>
          <a:custGeom>
            <a:avLst/>
            <a:gdLst/>
            <a:ahLst/>
            <a:cxnLst/>
            <a:rect l="l" t="t" r="r" b="b"/>
            <a:pathLst>
              <a:path w="138690" h="138675">
                <a:moveTo>
                  <a:pt x="70116" y="0"/>
                </a:moveTo>
                <a:lnTo>
                  <a:pt x="138690" y="138675"/>
                </a:lnTo>
                <a:lnTo>
                  <a:pt x="0" y="138675"/>
                </a:lnTo>
                <a:lnTo>
                  <a:pt x="70116" y="0"/>
                </a:lnTo>
                <a:close/>
              </a:path>
            </a:pathLst>
          </a:custGeom>
          <a:ln w="13861">
            <a:solidFill>
              <a:srgbClr val="0000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6" name="object 27"/>
          <p:cNvSpPr/>
          <p:nvPr/>
        </p:nvSpPr>
        <p:spPr>
          <a:xfrm>
            <a:off x="2743200" y="4338021"/>
            <a:ext cx="123712" cy="122367"/>
          </a:xfrm>
          <a:custGeom>
            <a:avLst/>
            <a:gdLst/>
            <a:ahLst/>
            <a:cxnLst/>
            <a:rect l="l" t="t" r="r" b="b"/>
            <a:pathLst>
              <a:path w="140207" h="138683">
                <a:moveTo>
                  <a:pt x="140207" y="138683"/>
                </a:moveTo>
                <a:lnTo>
                  <a:pt x="70103" y="0"/>
                </a:lnTo>
                <a:lnTo>
                  <a:pt x="0" y="138683"/>
                </a:lnTo>
                <a:lnTo>
                  <a:pt x="140207" y="13868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7" name="object 28"/>
          <p:cNvSpPr/>
          <p:nvPr/>
        </p:nvSpPr>
        <p:spPr>
          <a:xfrm>
            <a:off x="2743183" y="4338015"/>
            <a:ext cx="123708" cy="122374"/>
          </a:xfrm>
          <a:custGeom>
            <a:avLst/>
            <a:gdLst/>
            <a:ahLst/>
            <a:cxnLst/>
            <a:rect l="l" t="t" r="r" b="b"/>
            <a:pathLst>
              <a:path w="140202" h="138690">
                <a:moveTo>
                  <a:pt x="70101" y="0"/>
                </a:moveTo>
                <a:lnTo>
                  <a:pt x="140202" y="138690"/>
                </a:lnTo>
                <a:lnTo>
                  <a:pt x="0" y="138690"/>
                </a:lnTo>
                <a:lnTo>
                  <a:pt x="70101" y="0"/>
                </a:lnTo>
                <a:close/>
              </a:path>
            </a:pathLst>
          </a:custGeom>
          <a:ln w="13861">
            <a:solidFill>
              <a:srgbClr val="0000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8" name="object 29"/>
          <p:cNvSpPr/>
          <p:nvPr/>
        </p:nvSpPr>
        <p:spPr>
          <a:xfrm>
            <a:off x="2792954" y="4508799"/>
            <a:ext cx="122367" cy="122367"/>
          </a:xfrm>
          <a:custGeom>
            <a:avLst/>
            <a:gdLst/>
            <a:ahLst/>
            <a:cxnLst/>
            <a:rect l="l" t="t" r="r" b="b"/>
            <a:pathLst>
              <a:path w="138683" h="138683">
                <a:moveTo>
                  <a:pt x="138683" y="138683"/>
                </a:moveTo>
                <a:lnTo>
                  <a:pt x="68579" y="0"/>
                </a:lnTo>
                <a:lnTo>
                  <a:pt x="0" y="138683"/>
                </a:lnTo>
                <a:lnTo>
                  <a:pt x="138683" y="13868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29" name="object 30"/>
          <p:cNvSpPr/>
          <p:nvPr/>
        </p:nvSpPr>
        <p:spPr>
          <a:xfrm>
            <a:off x="2792933" y="4508791"/>
            <a:ext cx="122374" cy="122374"/>
          </a:xfrm>
          <a:custGeom>
            <a:avLst/>
            <a:gdLst/>
            <a:ahLst/>
            <a:cxnLst/>
            <a:rect l="l" t="t" r="r" b="b"/>
            <a:pathLst>
              <a:path w="138690" h="138690">
                <a:moveTo>
                  <a:pt x="68589" y="0"/>
                </a:moveTo>
                <a:lnTo>
                  <a:pt x="138690" y="138690"/>
                </a:lnTo>
                <a:lnTo>
                  <a:pt x="0" y="138690"/>
                </a:lnTo>
                <a:lnTo>
                  <a:pt x="68589" y="0"/>
                </a:lnTo>
                <a:close/>
              </a:path>
            </a:pathLst>
          </a:custGeom>
          <a:ln w="13861">
            <a:solidFill>
              <a:srgbClr val="0000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0" name="object 31"/>
          <p:cNvSpPr/>
          <p:nvPr/>
        </p:nvSpPr>
        <p:spPr>
          <a:xfrm>
            <a:off x="3221915" y="4679576"/>
            <a:ext cx="122367" cy="122367"/>
          </a:xfrm>
          <a:custGeom>
            <a:avLst/>
            <a:gdLst/>
            <a:ahLst/>
            <a:cxnLst/>
            <a:rect l="l" t="t" r="r" b="b"/>
            <a:pathLst>
              <a:path w="138683" h="138683">
                <a:moveTo>
                  <a:pt x="138683" y="138683"/>
                </a:moveTo>
                <a:lnTo>
                  <a:pt x="70103" y="0"/>
                </a:lnTo>
                <a:lnTo>
                  <a:pt x="0" y="138683"/>
                </a:lnTo>
                <a:lnTo>
                  <a:pt x="138683" y="13868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1" name="object 32"/>
          <p:cNvSpPr/>
          <p:nvPr/>
        </p:nvSpPr>
        <p:spPr>
          <a:xfrm>
            <a:off x="3221896" y="4679567"/>
            <a:ext cx="122374" cy="122374"/>
          </a:xfrm>
          <a:custGeom>
            <a:avLst/>
            <a:gdLst/>
            <a:ahLst/>
            <a:cxnLst/>
            <a:rect l="l" t="t" r="r" b="b"/>
            <a:pathLst>
              <a:path w="138690" h="138690">
                <a:moveTo>
                  <a:pt x="70101" y="0"/>
                </a:moveTo>
                <a:lnTo>
                  <a:pt x="138690" y="138690"/>
                </a:lnTo>
                <a:lnTo>
                  <a:pt x="0" y="138690"/>
                </a:lnTo>
                <a:lnTo>
                  <a:pt x="70101" y="0"/>
                </a:lnTo>
                <a:close/>
              </a:path>
            </a:pathLst>
          </a:custGeom>
          <a:ln w="13861">
            <a:solidFill>
              <a:srgbClr val="0000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2" name="object 33"/>
          <p:cNvSpPr/>
          <p:nvPr/>
        </p:nvSpPr>
        <p:spPr>
          <a:xfrm>
            <a:off x="6692601" y="4740089"/>
            <a:ext cx="122367" cy="122367"/>
          </a:xfrm>
          <a:custGeom>
            <a:avLst/>
            <a:gdLst/>
            <a:ahLst/>
            <a:cxnLst/>
            <a:rect l="l" t="t" r="r" b="b"/>
            <a:pathLst>
              <a:path w="138683" h="138683">
                <a:moveTo>
                  <a:pt x="138683" y="138683"/>
                </a:moveTo>
                <a:lnTo>
                  <a:pt x="68579" y="0"/>
                </a:lnTo>
                <a:lnTo>
                  <a:pt x="0" y="138683"/>
                </a:lnTo>
                <a:lnTo>
                  <a:pt x="138683" y="138683"/>
                </a:lnTo>
                <a:close/>
              </a:path>
            </a:pathLst>
          </a:custGeom>
          <a:solidFill>
            <a:srgbClr val="00007F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3" name="object 34"/>
          <p:cNvSpPr/>
          <p:nvPr/>
        </p:nvSpPr>
        <p:spPr>
          <a:xfrm>
            <a:off x="6692578" y="4740084"/>
            <a:ext cx="122360" cy="122360"/>
          </a:xfrm>
          <a:custGeom>
            <a:avLst/>
            <a:gdLst/>
            <a:ahLst/>
            <a:cxnLst/>
            <a:rect l="l" t="t" r="r" b="b"/>
            <a:pathLst>
              <a:path w="138675" h="138675">
                <a:moveTo>
                  <a:pt x="68573" y="0"/>
                </a:moveTo>
                <a:lnTo>
                  <a:pt x="138675" y="138675"/>
                </a:lnTo>
                <a:lnTo>
                  <a:pt x="0" y="138675"/>
                </a:lnTo>
                <a:lnTo>
                  <a:pt x="68573" y="0"/>
                </a:lnTo>
                <a:close/>
              </a:path>
            </a:pathLst>
          </a:custGeom>
          <a:ln w="13861">
            <a:solidFill>
              <a:srgbClr val="0000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4" name="object 35"/>
          <p:cNvSpPr txBox="1"/>
          <p:nvPr/>
        </p:nvSpPr>
        <p:spPr>
          <a:xfrm>
            <a:off x="1715396" y="5159858"/>
            <a:ext cx="131669" cy="2521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</p:txBody>
      </p:sp>
      <p:sp>
        <p:nvSpPr>
          <p:cNvPr id="35" name="object 36"/>
          <p:cNvSpPr txBox="1"/>
          <p:nvPr/>
        </p:nvSpPr>
        <p:spPr>
          <a:xfrm>
            <a:off x="1494865" y="4426993"/>
            <a:ext cx="352425" cy="2521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dirty="0">
                <a:latin typeface="Arial"/>
                <a:cs typeface="Arial"/>
              </a:rPr>
              <a:t>50</a:t>
            </a:r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</p:txBody>
      </p:sp>
      <p:sp>
        <p:nvSpPr>
          <p:cNvPr id="36" name="object 37"/>
          <p:cNvSpPr txBox="1"/>
          <p:nvPr/>
        </p:nvSpPr>
        <p:spPr>
          <a:xfrm>
            <a:off x="1384599" y="2974712"/>
            <a:ext cx="2728072" cy="143099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dirty="0">
                <a:latin typeface="Arial"/>
                <a:cs typeface="Arial"/>
              </a:rPr>
              <a:t>150</a:t>
            </a:r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  <a:p>
            <a:pPr>
              <a:lnSpc>
                <a:spcPts val="882"/>
              </a:lnSpc>
            </a:pPr>
            <a:endParaRPr sz="882"/>
          </a:p>
          <a:p>
            <a:pPr>
              <a:lnSpc>
                <a:spcPts val="882"/>
              </a:lnSpc>
            </a:pPr>
            <a:endParaRPr sz="882"/>
          </a:p>
          <a:p>
            <a:pPr>
              <a:lnSpc>
                <a:spcPts val="882"/>
              </a:lnSpc>
            </a:pPr>
            <a:endParaRPr sz="882"/>
          </a:p>
          <a:p>
            <a:pPr>
              <a:lnSpc>
                <a:spcPts val="1235"/>
              </a:lnSpc>
              <a:spcBef>
                <a:spcPts val="24"/>
              </a:spcBef>
            </a:pPr>
            <a:endParaRPr sz="1235"/>
          </a:p>
          <a:p>
            <a:pPr marL="11206"/>
            <a:r>
              <a:rPr sz="1544" dirty="0">
                <a:latin typeface="Arial"/>
                <a:cs typeface="Arial"/>
              </a:rPr>
              <a:t>100</a:t>
            </a:r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  <a:p>
            <a:pPr>
              <a:lnSpc>
                <a:spcPts val="882"/>
              </a:lnSpc>
            </a:pPr>
            <a:endParaRPr sz="882"/>
          </a:p>
          <a:p>
            <a:pPr>
              <a:lnSpc>
                <a:spcPts val="1235"/>
              </a:lnSpc>
              <a:spcBef>
                <a:spcPts val="36"/>
              </a:spcBef>
            </a:pPr>
            <a:endParaRPr sz="1235"/>
          </a:p>
          <a:p>
            <a:pPr marL="1800880"/>
            <a:r>
              <a:rPr sz="1147" dirty="0">
                <a:latin typeface="Arial"/>
                <a:cs typeface="Arial"/>
              </a:rPr>
              <a:t>B</a:t>
            </a:r>
            <a:r>
              <a:rPr sz="1147" spc="31" dirty="0">
                <a:latin typeface="Arial"/>
                <a:cs typeface="Arial"/>
              </a:rPr>
              <a:t>L</a:t>
            </a:r>
            <a:r>
              <a:rPr sz="1147" dirty="0">
                <a:latin typeface="Arial"/>
                <a:cs typeface="Arial"/>
              </a:rPr>
              <a:t>M</a:t>
            </a:r>
            <a:r>
              <a:rPr sz="1147" spc="-132" dirty="0">
                <a:latin typeface="Arial"/>
                <a:cs typeface="Arial"/>
              </a:rPr>
              <a:t> </a:t>
            </a:r>
            <a:r>
              <a:rPr sz="1147" dirty="0">
                <a:latin typeface="Arial"/>
                <a:cs typeface="Arial"/>
              </a:rPr>
              <a:t>=</a:t>
            </a:r>
            <a:r>
              <a:rPr sz="1147" spc="-22" dirty="0">
                <a:latin typeface="Arial"/>
                <a:cs typeface="Arial"/>
              </a:rPr>
              <a:t> </a:t>
            </a:r>
            <a:r>
              <a:rPr sz="1147" spc="22" dirty="0">
                <a:latin typeface="Arial"/>
                <a:cs typeface="Arial"/>
              </a:rPr>
              <a:t>0</a:t>
            </a:r>
            <a:r>
              <a:rPr sz="1147" spc="-26" dirty="0">
                <a:latin typeface="Arial"/>
                <a:cs typeface="Arial"/>
              </a:rPr>
              <a:t>.</a:t>
            </a:r>
            <a:r>
              <a:rPr sz="1147" spc="31" dirty="0">
                <a:latin typeface="Arial"/>
                <a:cs typeface="Arial"/>
              </a:rPr>
              <a:t>0</a:t>
            </a:r>
            <a:r>
              <a:rPr sz="1147" spc="22" dirty="0">
                <a:latin typeface="Arial"/>
                <a:cs typeface="Arial"/>
              </a:rPr>
              <a:t>0</a:t>
            </a:r>
            <a:r>
              <a:rPr sz="1147" spc="31" dirty="0">
                <a:latin typeface="Arial"/>
                <a:cs typeface="Arial"/>
              </a:rPr>
              <a:t>0</a:t>
            </a:r>
            <a:r>
              <a:rPr sz="1147" dirty="0">
                <a:latin typeface="Arial"/>
                <a:cs typeface="Arial"/>
              </a:rPr>
              <a:t>1</a:t>
            </a:r>
            <a:endParaRPr sz="1147">
              <a:latin typeface="Arial"/>
              <a:cs typeface="Arial"/>
            </a:endParaRPr>
          </a:p>
        </p:txBody>
      </p:sp>
      <p:sp>
        <p:nvSpPr>
          <p:cNvPr id="37" name="object 38"/>
          <p:cNvSpPr txBox="1"/>
          <p:nvPr/>
        </p:nvSpPr>
        <p:spPr>
          <a:xfrm>
            <a:off x="1384599" y="2253950"/>
            <a:ext cx="462243" cy="2521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dirty="0">
                <a:latin typeface="Arial"/>
                <a:cs typeface="Arial"/>
              </a:rPr>
              <a:t>200</a:t>
            </a:r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</p:txBody>
      </p:sp>
      <p:sp>
        <p:nvSpPr>
          <p:cNvPr id="38" name="object 39"/>
          <p:cNvSpPr txBox="1"/>
          <p:nvPr/>
        </p:nvSpPr>
        <p:spPr>
          <a:xfrm>
            <a:off x="1384599" y="1522430"/>
            <a:ext cx="462243" cy="2521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dirty="0">
                <a:latin typeface="Arial"/>
                <a:cs typeface="Arial"/>
              </a:rPr>
              <a:t>250</a:t>
            </a:r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</p:txBody>
      </p:sp>
      <p:sp>
        <p:nvSpPr>
          <p:cNvPr id="39" name="object 40"/>
          <p:cNvSpPr txBox="1"/>
          <p:nvPr/>
        </p:nvSpPr>
        <p:spPr>
          <a:xfrm>
            <a:off x="1825662" y="5440902"/>
            <a:ext cx="352425" cy="2521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dirty="0">
                <a:latin typeface="Arial"/>
                <a:cs typeface="Arial"/>
              </a:rPr>
              <a:t>85</a:t>
            </a:r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</p:txBody>
      </p:sp>
      <p:sp>
        <p:nvSpPr>
          <p:cNvPr id="40" name="object 41"/>
          <p:cNvSpPr txBox="1"/>
          <p:nvPr/>
        </p:nvSpPr>
        <p:spPr>
          <a:xfrm>
            <a:off x="3002276" y="5440902"/>
            <a:ext cx="353546" cy="2521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spc="9" dirty="0">
                <a:latin typeface="Arial"/>
                <a:cs typeface="Arial"/>
              </a:rPr>
              <a:t>9</a:t>
            </a:r>
            <a:r>
              <a:rPr sz="1544" dirty="0">
                <a:latin typeface="Arial"/>
                <a:cs typeface="Arial"/>
              </a:rPr>
              <a:t>0</a:t>
            </a:r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</p:txBody>
      </p:sp>
      <p:sp>
        <p:nvSpPr>
          <p:cNvPr id="41" name="object 42"/>
          <p:cNvSpPr txBox="1"/>
          <p:nvPr/>
        </p:nvSpPr>
        <p:spPr>
          <a:xfrm>
            <a:off x="4180235" y="5440902"/>
            <a:ext cx="352425" cy="2521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dirty="0">
                <a:latin typeface="Arial"/>
                <a:cs typeface="Arial"/>
              </a:rPr>
              <a:t>95</a:t>
            </a:r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</p:txBody>
      </p:sp>
      <p:sp>
        <p:nvSpPr>
          <p:cNvPr id="42" name="object 43"/>
          <p:cNvSpPr txBox="1"/>
          <p:nvPr/>
        </p:nvSpPr>
        <p:spPr>
          <a:xfrm>
            <a:off x="5308439" y="5440902"/>
            <a:ext cx="462243" cy="2521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dirty="0">
                <a:latin typeface="Arial"/>
                <a:cs typeface="Arial"/>
              </a:rPr>
              <a:t>100</a:t>
            </a:r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</p:txBody>
      </p:sp>
      <p:sp>
        <p:nvSpPr>
          <p:cNvPr id="43" name="object 44"/>
          <p:cNvSpPr txBox="1"/>
          <p:nvPr/>
        </p:nvSpPr>
        <p:spPr>
          <a:xfrm>
            <a:off x="6485051" y="5440902"/>
            <a:ext cx="462243" cy="2521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dirty="0">
                <a:latin typeface="Arial"/>
                <a:cs typeface="Arial"/>
              </a:rPr>
              <a:t>105</a:t>
            </a:r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</p:txBody>
      </p:sp>
      <p:sp>
        <p:nvSpPr>
          <p:cNvPr id="44" name="object 45"/>
          <p:cNvSpPr txBox="1"/>
          <p:nvPr/>
        </p:nvSpPr>
        <p:spPr>
          <a:xfrm>
            <a:off x="7663008" y="5440902"/>
            <a:ext cx="462243" cy="2521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dirty="0">
                <a:latin typeface="Arial"/>
                <a:cs typeface="Arial"/>
              </a:rPr>
              <a:t>110</a:t>
            </a:r>
            <a:r>
              <a:rPr sz="1544" spc="-9" dirty="0">
                <a:latin typeface="Arial"/>
                <a:cs typeface="Arial"/>
              </a:rPr>
              <a:t>0</a:t>
            </a:r>
            <a:endParaRPr sz="1544">
              <a:latin typeface="Arial"/>
              <a:cs typeface="Arial"/>
            </a:endParaRPr>
          </a:p>
        </p:txBody>
      </p:sp>
      <p:sp>
        <p:nvSpPr>
          <p:cNvPr id="45" name="object 46"/>
          <p:cNvSpPr txBox="1"/>
          <p:nvPr/>
        </p:nvSpPr>
        <p:spPr>
          <a:xfrm>
            <a:off x="4450521" y="5824143"/>
            <a:ext cx="982196" cy="2521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44" b="1" spc="-71" dirty="0">
                <a:latin typeface="Arial"/>
                <a:cs typeface="Arial"/>
              </a:rPr>
              <a:t>A</a:t>
            </a:r>
            <a:r>
              <a:rPr sz="1544" b="1" spc="-31" dirty="0">
                <a:latin typeface="Arial"/>
                <a:cs typeface="Arial"/>
              </a:rPr>
              <a:t>r</a:t>
            </a:r>
            <a:r>
              <a:rPr sz="1544" b="1" dirty="0">
                <a:latin typeface="Arial"/>
                <a:cs typeface="Arial"/>
              </a:rPr>
              <a:t>e</a:t>
            </a:r>
            <a:r>
              <a:rPr sz="1544" b="1" spc="-9" dirty="0">
                <a:latin typeface="Arial"/>
                <a:cs typeface="Arial"/>
              </a:rPr>
              <a:t>a</a:t>
            </a:r>
            <a:r>
              <a:rPr sz="1544" b="1" spc="-40" dirty="0">
                <a:latin typeface="Arial"/>
                <a:cs typeface="Arial"/>
              </a:rPr>
              <a:t> (</a:t>
            </a:r>
            <a:r>
              <a:rPr sz="1544" b="1" dirty="0">
                <a:latin typeface="Arial"/>
                <a:cs typeface="Arial"/>
              </a:rPr>
              <a:t>k</a:t>
            </a:r>
            <a:r>
              <a:rPr sz="1544" b="1" spc="-35" dirty="0">
                <a:latin typeface="Arial"/>
                <a:cs typeface="Arial"/>
              </a:rPr>
              <a:t>m</a:t>
            </a:r>
            <a:r>
              <a:rPr sz="1588" b="1" spc="-33" baseline="41666" dirty="0">
                <a:latin typeface="Arial"/>
                <a:cs typeface="Arial"/>
              </a:rPr>
              <a:t>2</a:t>
            </a:r>
            <a:r>
              <a:rPr sz="1544" b="1" spc="-9" dirty="0">
                <a:latin typeface="Arial"/>
                <a:cs typeface="Arial"/>
              </a:rPr>
              <a:t>)</a:t>
            </a:r>
            <a:endParaRPr sz="1544">
              <a:latin typeface="Arial"/>
              <a:cs typeface="Arial"/>
            </a:endParaRPr>
          </a:p>
        </p:txBody>
      </p:sp>
      <p:sp>
        <p:nvSpPr>
          <p:cNvPr id="46" name="object 47"/>
          <p:cNvSpPr txBox="1"/>
          <p:nvPr/>
        </p:nvSpPr>
        <p:spPr>
          <a:xfrm>
            <a:off x="1035641" y="2419317"/>
            <a:ext cx="252132" cy="2114550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1206"/>
            <a:r>
              <a:rPr sz="1544" b="1" spc="40" dirty="0">
                <a:latin typeface="Arial"/>
                <a:cs typeface="Arial"/>
              </a:rPr>
              <a:t>B</a:t>
            </a:r>
            <a:r>
              <a:rPr sz="1544" b="1" spc="18" dirty="0">
                <a:latin typeface="Arial"/>
                <a:cs typeface="Arial"/>
              </a:rPr>
              <a:t>ound</a:t>
            </a:r>
            <a:r>
              <a:rPr sz="1544" b="1" spc="-4" dirty="0">
                <a:latin typeface="Arial"/>
                <a:cs typeface="Arial"/>
              </a:rPr>
              <a:t>a</a:t>
            </a:r>
            <a:r>
              <a:rPr sz="1544" b="1" spc="-22" dirty="0">
                <a:latin typeface="Arial"/>
                <a:cs typeface="Arial"/>
              </a:rPr>
              <a:t>r</a:t>
            </a:r>
            <a:r>
              <a:rPr sz="1544" b="1" dirty="0">
                <a:latin typeface="Arial"/>
                <a:cs typeface="Arial"/>
              </a:rPr>
              <a:t>y</a:t>
            </a:r>
            <a:r>
              <a:rPr sz="1544" b="1" spc="-40" dirty="0">
                <a:latin typeface="Arial"/>
                <a:cs typeface="Arial"/>
              </a:rPr>
              <a:t> </a:t>
            </a:r>
            <a:r>
              <a:rPr sz="1544" b="1" spc="9" dirty="0">
                <a:latin typeface="Arial"/>
                <a:cs typeface="Arial"/>
              </a:rPr>
              <a:t>Le</a:t>
            </a:r>
            <a:r>
              <a:rPr sz="1544" b="1" spc="18" dirty="0">
                <a:latin typeface="Arial"/>
                <a:cs typeface="Arial"/>
              </a:rPr>
              <a:t>ng</a:t>
            </a:r>
            <a:r>
              <a:rPr sz="1544" b="1" spc="-40" dirty="0">
                <a:latin typeface="Arial"/>
                <a:cs typeface="Arial"/>
              </a:rPr>
              <a:t>t</a:t>
            </a:r>
            <a:r>
              <a:rPr sz="1544" b="1" dirty="0">
                <a:latin typeface="Arial"/>
                <a:cs typeface="Arial"/>
              </a:rPr>
              <a:t>h</a:t>
            </a:r>
            <a:r>
              <a:rPr sz="1544" b="1" spc="-31" dirty="0">
                <a:latin typeface="Arial"/>
                <a:cs typeface="Arial"/>
              </a:rPr>
              <a:t> (</a:t>
            </a:r>
            <a:r>
              <a:rPr sz="1544" b="1" spc="-4" dirty="0">
                <a:latin typeface="Arial"/>
                <a:cs typeface="Arial"/>
              </a:rPr>
              <a:t>k</a:t>
            </a:r>
            <a:r>
              <a:rPr sz="1544" b="1" spc="-31" dirty="0">
                <a:latin typeface="Arial"/>
                <a:cs typeface="Arial"/>
              </a:rPr>
              <a:t>m</a:t>
            </a:r>
            <a:r>
              <a:rPr sz="1544" b="1" dirty="0">
                <a:latin typeface="Arial"/>
                <a:cs typeface="Arial"/>
              </a:rPr>
              <a:t>)</a:t>
            </a:r>
            <a:endParaRPr sz="1544">
              <a:latin typeface="Arial"/>
              <a:cs typeface="Arial"/>
            </a:endParaRPr>
          </a:p>
        </p:txBody>
      </p:sp>
      <p:sp>
        <p:nvSpPr>
          <p:cNvPr id="47" name="object 48"/>
          <p:cNvSpPr txBox="1"/>
          <p:nvPr/>
        </p:nvSpPr>
        <p:spPr>
          <a:xfrm>
            <a:off x="6620881" y="4458594"/>
            <a:ext cx="557493" cy="190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147" dirty="0">
                <a:latin typeface="Arial"/>
                <a:cs typeface="Arial"/>
              </a:rPr>
              <a:t>B</a:t>
            </a:r>
            <a:r>
              <a:rPr sz="1147" spc="22" dirty="0">
                <a:latin typeface="Arial"/>
                <a:cs typeface="Arial"/>
              </a:rPr>
              <a:t>L</a:t>
            </a:r>
            <a:r>
              <a:rPr sz="1147" dirty="0">
                <a:latin typeface="Arial"/>
                <a:cs typeface="Arial"/>
              </a:rPr>
              <a:t>M</a:t>
            </a:r>
            <a:r>
              <a:rPr sz="1147" spc="-119" dirty="0">
                <a:latin typeface="Arial"/>
                <a:cs typeface="Arial"/>
              </a:rPr>
              <a:t> </a:t>
            </a:r>
            <a:r>
              <a:rPr sz="1147" dirty="0">
                <a:latin typeface="Arial"/>
                <a:cs typeface="Arial"/>
              </a:rPr>
              <a:t>=</a:t>
            </a:r>
            <a:r>
              <a:rPr sz="1147" spc="-35" dirty="0">
                <a:latin typeface="Arial"/>
                <a:cs typeface="Arial"/>
              </a:rPr>
              <a:t> </a:t>
            </a:r>
            <a:r>
              <a:rPr sz="1147" dirty="0">
                <a:latin typeface="Arial"/>
                <a:cs typeface="Arial"/>
              </a:rPr>
              <a:t>1</a:t>
            </a:r>
            <a:endParaRPr sz="1147">
              <a:latin typeface="Arial"/>
              <a:cs typeface="Arial"/>
            </a:endParaRPr>
          </a:p>
        </p:txBody>
      </p:sp>
      <p:sp>
        <p:nvSpPr>
          <p:cNvPr id="48" name="object 49"/>
          <p:cNvSpPr txBox="1"/>
          <p:nvPr/>
        </p:nvSpPr>
        <p:spPr>
          <a:xfrm>
            <a:off x="2843617" y="2249243"/>
            <a:ext cx="557493" cy="1905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147" dirty="0">
                <a:latin typeface="Arial"/>
                <a:cs typeface="Arial"/>
              </a:rPr>
              <a:t>B</a:t>
            </a:r>
            <a:r>
              <a:rPr sz="1147" spc="31" dirty="0">
                <a:latin typeface="Arial"/>
                <a:cs typeface="Arial"/>
              </a:rPr>
              <a:t>L</a:t>
            </a:r>
            <a:r>
              <a:rPr sz="1147" dirty="0">
                <a:latin typeface="Arial"/>
                <a:cs typeface="Arial"/>
              </a:rPr>
              <a:t>M</a:t>
            </a:r>
            <a:r>
              <a:rPr sz="1147" spc="-132" dirty="0">
                <a:latin typeface="Arial"/>
                <a:cs typeface="Arial"/>
              </a:rPr>
              <a:t> </a:t>
            </a:r>
            <a:r>
              <a:rPr sz="1147" dirty="0">
                <a:latin typeface="Arial"/>
                <a:cs typeface="Arial"/>
              </a:rPr>
              <a:t>=</a:t>
            </a:r>
            <a:r>
              <a:rPr sz="1147" spc="-35" dirty="0">
                <a:latin typeface="Arial"/>
                <a:cs typeface="Arial"/>
              </a:rPr>
              <a:t> </a:t>
            </a:r>
            <a:r>
              <a:rPr sz="1147" dirty="0">
                <a:latin typeface="Arial"/>
                <a:cs typeface="Arial"/>
              </a:rPr>
              <a:t>0</a:t>
            </a:r>
            <a:endParaRPr sz="1147">
              <a:latin typeface="Arial"/>
              <a:cs typeface="Arial"/>
            </a:endParaRPr>
          </a:p>
        </p:txBody>
      </p:sp>
      <p:sp>
        <p:nvSpPr>
          <p:cNvPr id="49" name="object 50"/>
          <p:cNvSpPr/>
          <p:nvPr/>
        </p:nvSpPr>
        <p:spPr>
          <a:xfrm>
            <a:off x="2909943" y="4351468"/>
            <a:ext cx="238012" cy="189603"/>
          </a:xfrm>
          <a:custGeom>
            <a:avLst/>
            <a:gdLst/>
            <a:ahLst/>
            <a:cxnLst/>
            <a:rect l="l" t="t" r="r" b="b"/>
            <a:pathLst>
              <a:path w="269747" h="214883">
                <a:moveTo>
                  <a:pt x="53038" y="161060"/>
                </a:moveTo>
                <a:lnTo>
                  <a:pt x="36575" y="140207"/>
                </a:lnTo>
                <a:lnTo>
                  <a:pt x="0" y="214883"/>
                </a:lnTo>
                <a:lnTo>
                  <a:pt x="42671" y="206191"/>
                </a:lnTo>
                <a:lnTo>
                  <a:pt x="42671" y="169163"/>
                </a:lnTo>
                <a:lnTo>
                  <a:pt x="53038" y="161060"/>
                </a:lnTo>
                <a:close/>
              </a:path>
              <a:path w="269747" h="214883">
                <a:moveTo>
                  <a:pt x="64361" y="175403"/>
                </a:moveTo>
                <a:lnTo>
                  <a:pt x="53038" y="161060"/>
                </a:lnTo>
                <a:lnTo>
                  <a:pt x="42671" y="169163"/>
                </a:lnTo>
                <a:lnTo>
                  <a:pt x="54863" y="182879"/>
                </a:lnTo>
                <a:lnTo>
                  <a:pt x="64361" y="175403"/>
                </a:lnTo>
                <a:close/>
              </a:path>
              <a:path w="269747" h="214883">
                <a:moveTo>
                  <a:pt x="82295" y="198119"/>
                </a:moveTo>
                <a:lnTo>
                  <a:pt x="64361" y="175403"/>
                </a:lnTo>
                <a:lnTo>
                  <a:pt x="54863" y="182879"/>
                </a:lnTo>
                <a:lnTo>
                  <a:pt x="42671" y="169163"/>
                </a:lnTo>
                <a:lnTo>
                  <a:pt x="42671" y="206191"/>
                </a:lnTo>
                <a:lnTo>
                  <a:pt x="82295" y="198119"/>
                </a:lnTo>
                <a:close/>
              </a:path>
              <a:path w="269747" h="214883">
                <a:moveTo>
                  <a:pt x="269747" y="13715"/>
                </a:moveTo>
                <a:lnTo>
                  <a:pt x="259079" y="0"/>
                </a:lnTo>
                <a:lnTo>
                  <a:pt x="53038" y="161060"/>
                </a:lnTo>
                <a:lnTo>
                  <a:pt x="64361" y="175403"/>
                </a:lnTo>
                <a:lnTo>
                  <a:pt x="269747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7321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Species Penalty Factor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Marxan</a:t>
            </a:r>
            <a:r>
              <a:rPr lang="en-CA" dirty="0"/>
              <a:t> calculates whether the target for each conservation feature is met and includes a cost for any target that has not been meet (as specified by the species penalty factor).</a:t>
            </a:r>
          </a:p>
          <a:p>
            <a:endParaRPr lang="en-CA" dirty="0"/>
          </a:p>
          <a:p>
            <a:r>
              <a:rPr lang="en-CA" dirty="0"/>
              <a:t>These penalty factors can be generic or species specific (</a:t>
            </a:r>
            <a:r>
              <a:rPr lang="en-CA" i="1" dirty="0"/>
              <a:t>currently only generic included</a:t>
            </a:r>
            <a:r>
              <a:rPr lang="en-CA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8003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9" y="0"/>
            <a:ext cx="887771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251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0" y="0"/>
            <a:ext cx="887771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4" y="363320"/>
            <a:ext cx="1891498" cy="1875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785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CA" b="1" dirty="0"/>
              <a:t>Planning Units</a:t>
            </a:r>
          </a:p>
        </p:txBody>
      </p:sp>
      <p:sp>
        <p:nvSpPr>
          <p:cNvPr id="4" name="object 5"/>
          <p:cNvSpPr/>
          <p:nvPr/>
        </p:nvSpPr>
        <p:spPr>
          <a:xfrm>
            <a:off x="947975" y="1969117"/>
            <a:ext cx="0" cy="2094966"/>
          </a:xfrm>
          <a:custGeom>
            <a:avLst/>
            <a:gdLst/>
            <a:ahLst/>
            <a:cxnLst/>
            <a:rect l="l" t="t" r="r" b="b"/>
            <a:pathLst>
              <a:path h="2374295">
                <a:moveTo>
                  <a:pt x="0" y="0"/>
                </a:moveTo>
                <a:lnTo>
                  <a:pt x="0" y="2374295"/>
                </a:lnTo>
              </a:path>
            </a:pathLst>
          </a:custGeom>
          <a:ln w="4317">
            <a:solidFill>
              <a:srgbClr val="FFEBA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" name="object 6"/>
          <p:cNvSpPr/>
          <p:nvPr/>
        </p:nvSpPr>
        <p:spPr>
          <a:xfrm>
            <a:off x="943641" y="1984417"/>
            <a:ext cx="1951691" cy="2100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6" name="object 7"/>
          <p:cNvSpPr/>
          <p:nvPr/>
        </p:nvSpPr>
        <p:spPr>
          <a:xfrm>
            <a:off x="3336740" y="1969776"/>
            <a:ext cx="2094966" cy="2069418"/>
          </a:xfrm>
          <a:custGeom>
            <a:avLst/>
            <a:gdLst/>
            <a:ahLst/>
            <a:cxnLst/>
            <a:rect l="l" t="t" r="r" b="b"/>
            <a:pathLst>
              <a:path w="2374295" h="2345340">
                <a:moveTo>
                  <a:pt x="0" y="0"/>
                </a:moveTo>
                <a:lnTo>
                  <a:pt x="0" y="2345340"/>
                </a:lnTo>
                <a:lnTo>
                  <a:pt x="2374295" y="2345340"/>
                </a:lnTo>
                <a:lnTo>
                  <a:pt x="237429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7" name="object 8"/>
          <p:cNvSpPr/>
          <p:nvPr/>
        </p:nvSpPr>
        <p:spPr>
          <a:xfrm>
            <a:off x="3336216" y="1987474"/>
            <a:ext cx="2096396" cy="2070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8" name="object 9"/>
          <p:cNvSpPr/>
          <p:nvPr/>
        </p:nvSpPr>
        <p:spPr>
          <a:xfrm>
            <a:off x="5935547" y="1976088"/>
            <a:ext cx="2048208" cy="21102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9" name="object 10"/>
          <p:cNvSpPr/>
          <p:nvPr/>
        </p:nvSpPr>
        <p:spPr>
          <a:xfrm>
            <a:off x="5943395" y="1969116"/>
            <a:ext cx="2031731" cy="2096284"/>
          </a:xfrm>
          <a:custGeom>
            <a:avLst/>
            <a:gdLst/>
            <a:ahLst/>
            <a:cxnLst/>
            <a:rect l="l" t="t" r="r" b="b"/>
            <a:pathLst>
              <a:path w="2302628" h="2375788">
                <a:moveTo>
                  <a:pt x="0" y="2375807"/>
                </a:moveTo>
                <a:lnTo>
                  <a:pt x="0" y="18"/>
                </a:lnTo>
              </a:path>
              <a:path w="2302628" h="2375788">
                <a:moveTo>
                  <a:pt x="2302628" y="2375807"/>
                </a:moveTo>
                <a:lnTo>
                  <a:pt x="0" y="2375807"/>
                </a:lnTo>
              </a:path>
            </a:pathLst>
          </a:custGeom>
          <a:ln w="59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0" name="object 11"/>
          <p:cNvSpPr txBox="1"/>
          <p:nvPr/>
        </p:nvSpPr>
        <p:spPr>
          <a:xfrm>
            <a:off x="1545337" y="1601274"/>
            <a:ext cx="548480" cy="2588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2000" dirty="0">
                <a:cs typeface="Arial"/>
              </a:rPr>
              <a:t>Gr</a:t>
            </a:r>
            <a:r>
              <a:rPr sz="2000" spc="-4" dirty="0">
                <a:cs typeface="Arial"/>
              </a:rPr>
              <a:t>i</a:t>
            </a:r>
            <a:r>
              <a:rPr sz="2000" dirty="0">
                <a:cs typeface="Arial"/>
              </a:rPr>
              <a:t>d</a:t>
            </a:r>
          </a:p>
        </p:txBody>
      </p:sp>
      <p:sp>
        <p:nvSpPr>
          <p:cNvPr id="11" name="object 12"/>
          <p:cNvSpPr txBox="1"/>
          <p:nvPr/>
        </p:nvSpPr>
        <p:spPr>
          <a:xfrm>
            <a:off x="5935548" y="1601274"/>
            <a:ext cx="2211756" cy="2588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2000" spc="-4" dirty="0">
                <a:cs typeface="Arial"/>
              </a:rPr>
              <a:t>E</a:t>
            </a:r>
            <a:r>
              <a:rPr sz="2000" spc="-9" dirty="0">
                <a:cs typeface="Arial"/>
              </a:rPr>
              <a:t>n</a:t>
            </a:r>
            <a:r>
              <a:rPr sz="2000" spc="-4" dirty="0">
                <a:cs typeface="Arial"/>
              </a:rPr>
              <a:t>vi</a:t>
            </a:r>
            <a:r>
              <a:rPr sz="2000" dirty="0">
                <a:cs typeface="Arial"/>
              </a:rPr>
              <a:t>r</a:t>
            </a:r>
            <a:r>
              <a:rPr sz="2000" spc="-9" dirty="0">
                <a:cs typeface="Arial"/>
              </a:rPr>
              <a:t>on</a:t>
            </a:r>
            <a:r>
              <a:rPr sz="2000" spc="4" dirty="0">
                <a:cs typeface="Arial"/>
              </a:rPr>
              <a:t>m</a:t>
            </a:r>
            <a:r>
              <a:rPr sz="2000" spc="-9" dirty="0">
                <a:cs typeface="Arial"/>
              </a:rPr>
              <a:t>en</a:t>
            </a:r>
            <a:r>
              <a:rPr sz="2000" dirty="0">
                <a:cs typeface="Arial"/>
              </a:rPr>
              <a:t>t</a:t>
            </a:r>
            <a:r>
              <a:rPr sz="2000" spc="-9" dirty="0">
                <a:cs typeface="Arial"/>
              </a:rPr>
              <a:t>a</a:t>
            </a:r>
            <a:r>
              <a:rPr sz="2000" dirty="0">
                <a:cs typeface="Arial"/>
              </a:rPr>
              <a:t>l</a:t>
            </a:r>
            <a:r>
              <a:rPr sz="2000" spc="9" dirty="0">
                <a:cs typeface="Arial"/>
              </a:rPr>
              <a:t> </a:t>
            </a:r>
            <a:r>
              <a:rPr sz="2000" spc="-9" dirty="0">
                <a:cs typeface="Arial"/>
              </a:rPr>
              <a:t>Un</a:t>
            </a:r>
            <a:r>
              <a:rPr sz="2000" spc="-4" dirty="0">
                <a:cs typeface="Arial"/>
              </a:rPr>
              <a:t>i</a:t>
            </a:r>
            <a:r>
              <a:rPr sz="2000" dirty="0">
                <a:cs typeface="Arial"/>
              </a:rPr>
              <a:t>ts</a:t>
            </a:r>
          </a:p>
        </p:txBody>
      </p:sp>
      <p:sp>
        <p:nvSpPr>
          <p:cNvPr id="12" name="object 13"/>
          <p:cNvSpPr txBox="1"/>
          <p:nvPr/>
        </p:nvSpPr>
        <p:spPr>
          <a:xfrm>
            <a:off x="3852198" y="1601274"/>
            <a:ext cx="1067273" cy="25885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2000" spc="-9" dirty="0">
                <a:cs typeface="Arial"/>
              </a:rPr>
              <a:t>H</a:t>
            </a:r>
            <a:r>
              <a:rPr sz="2000" spc="4" dirty="0">
                <a:cs typeface="Arial"/>
              </a:rPr>
              <a:t>e</a:t>
            </a:r>
            <a:r>
              <a:rPr sz="2000" spc="-13" dirty="0">
                <a:cs typeface="Arial"/>
              </a:rPr>
              <a:t>x</a:t>
            </a:r>
            <a:r>
              <a:rPr sz="2000" spc="-9" dirty="0">
                <a:cs typeface="Arial"/>
              </a:rPr>
              <a:t>a</a:t>
            </a:r>
            <a:r>
              <a:rPr sz="2000" spc="4" dirty="0">
                <a:cs typeface="Arial"/>
              </a:rPr>
              <a:t>g</a:t>
            </a:r>
            <a:r>
              <a:rPr sz="2000" spc="-9" dirty="0">
                <a:cs typeface="Arial"/>
              </a:rPr>
              <a:t>on</a:t>
            </a:r>
            <a:r>
              <a:rPr sz="2000" dirty="0">
                <a:cs typeface="Arial"/>
              </a:rPr>
              <a:t>s</a:t>
            </a:r>
          </a:p>
        </p:txBody>
      </p:sp>
      <p:sp>
        <p:nvSpPr>
          <p:cNvPr id="13" name="object 14"/>
          <p:cNvSpPr txBox="1"/>
          <p:nvPr/>
        </p:nvSpPr>
        <p:spPr>
          <a:xfrm>
            <a:off x="1084724" y="4663976"/>
            <a:ext cx="6879700" cy="32665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2400" dirty="0">
                <a:cs typeface="Arial"/>
              </a:rPr>
              <a:t>T</a:t>
            </a:r>
            <a:r>
              <a:rPr sz="2400" spc="163" dirty="0">
                <a:cs typeface="Arial"/>
              </a:rPr>
              <a:t>h</a:t>
            </a:r>
            <a:r>
              <a:rPr sz="2400" spc="75" dirty="0">
                <a:cs typeface="Arial"/>
              </a:rPr>
              <a:t>e</a:t>
            </a:r>
            <a:r>
              <a:rPr sz="2400" spc="185" dirty="0">
                <a:cs typeface="Arial"/>
              </a:rPr>
              <a:t>r</a:t>
            </a:r>
            <a:r>
              <a:rPr sz="2400" spc="79" dirty="0">
                <a:cs typeface="Arial"/>
              </a:rPr>
              <a:t>e</a:t>
            </a:r>
            <a:r>
              <a:rPr sz="2400" spc="150" dirty="0">
                <a:cs typeface="Arial"/>
              </a:rPr>
              <a:t> </a:t>
            </a:r>
            <a:r>
              <a:rPr sz="2400" spc="88" dirty="0">
                <a:cs typeface="Arial"/>
              </a:rPr>
              <a:t>a</a:t>
            </a:r>
            <a:r>
              <a:rPr sz="2400" spc="185" dirty="0">
                <a:cs typeface="Arial"/>
              </a:rPr>
              <a:t>r</a:t>
            </a:r>
            <a:r>
              <a:rPr sz="2400" spc="79" dirty="0">
                <a:cs typeface="Arial"/>
              </a:rPr>
              <a:t>e</a:t>
            </a:r>
            <a:r>
              <a:rPr sz="2400" spc="168" dirty="0">
                <a:cs typeface="Arial"/>
              </a:rPr>
              <a:t> </a:t>
            </a:r>
            <a:r>
              <a:rPr sz="2400" spc="180" dirty="0">
                <a:cs typeface="Arial"/>
              </a:rPr>
              <a:t>v</a:t>
            </a:r>
            <a:r>
              <a:rPr sz="2400" spc="88" dirty="0">
                <a:cs typeface="Arial"/>
              </a:rPr>
              <a:t>a</a:t>
            </a:r>
            <a:r>
              <a:rPr sz="2400" spc="185" dirty="0">
                <a:cs typeface="Arial"/>
              </a:rPr>
              <a:t>r</a:t>
            </a:r>
            <a:r>
              <a:rPr sz="2400" spc="115" dirty="0">
                <a:cs typeface="Arial"/>
              </a:rPr>
              <a:t>i</a:t>
            </a:r>
            <a:r>
              <a:rPr sz="2400" spc="97" dirty="0">
                <a:cs typeface="Arial"/>
              </a:rPr>
              <a:t>o</a:t>
            </a:r>
            <a:r>
              <a:rPr sz="2400" spc="163" dirty="0">
                <a:cs typeface="Arial"/>
              </a:rPr>
              <a:t>u</a:t>
            </a:r>
            <a:r>
              <a:rPr sz="2400" spc="40" dirty="0">
                <a:cs typeface="Arial"/>
              </a:rPr>
              <a:t>s</a:t>
            </a:r>
            <a:r>
              <a:rPr sz="2400" spc="168" dirty="0">
                <a:cs typeface="Arial"/>
              </a:rPr>
              <a:t> w</a:t>
            </a:r>
            <a:r>
              <a:rPr sz="2400" spc="124" dirty="0">
                <a:cs typeface="Arial"/>
              </a:rPr>
              <a:t>a</a:t>
            </a:r>
            <a:r>
              <a:rPr sz="2400" spc="180" dirty="0">
                <a:cs typeface="Arial"/>
              </a:rPr>
              <a:t>y</a:t>
            </a:r>
            <a:r>
              <a:rPr sz="2400" spc="40" dirty="0">
                <a:cs typeface="Arial"/>
              </a:rPr>
              <a:t>s</a:t>
            </a:r>
            <a:r>
              <a:rPr sz="2400" spc="159" dirty="0">
                <a:cs typeface="Arial"/>
              </a:rPr>
              <a:t> </a:t>
            </a:r>
            <a:r>
              <a:rPr sz="2400" spc="110" dirty="0">
                <a:cs typeface="Arial"/>
              </a:rPr>
              <a:t>o</a:t>
            </a:r>
            <a:r>
              <a:rPr sz="2400" spc="150" dirty="0">
                <a:cs typeface="Arial"/>
              </a:rPr>
              <a:t>f</a:t>
            </a:r>
            <a:r>
              <a:rPr sz="2400" spc="159" dirty="0">
                <a:cs typeface="Arial"/>
              </a:rPr>
              <a:t> </a:t>
            </a:r>
            <a:r>
              <a:rPr sz="2400" spc="44" dirty="0">
                <a:cs typeface="Arial"/>
              </a:rPr>
              <a:t>c</a:t>
            </a:r>
            <a:r>
              <a:rPr sz="2400" spc="185" dirty="0">
                <a:cs typeface="Arial"/>
              </a:rPr>
              <a:t>r</a:t>
            </a:r>
            <a:r>
              <a:rPr sz="2400" spc="75" dirty="0">
                <a:cs typeface="Arial"/>
              </a:rPr>
              <a:t>e</a:t>
            </a:r>
            <a:r>
              <a:rPr sz="2400" spc="88" dirty="0">
                <a:cs typeface="Arial"/>
              </a:rPr>
              <a:t>a</a:t>
            </a:r>
            <a:r>
              <a:rPr sz="2400" spc="168" dirty="0">
                <a:cs typeface="Arial"/>
              </a:rPr>
              <a:t>tin</a:t>
            </a:r>
            <a:r>
              <a:rPr sz="2400" spc="141" dirty="0">
                <a:cs typeface="Arial"/>
              </a:rPr>
              <a:t>g</a:t>
            </a:r>
            <a:r>
              <a:rPr sz="2400" spc="154" dirty="0">
                <a:cs typeface="Arial"/>
              </a:rPr>
              <a:t> </a:t>
            </a:r>
            <a:r>
              <a:rPr sz="2400" spc="141" dirty="0">
                <a:cs typeface="Arial"/>
              </a:rPr>
              <a:t>p</a:t>
            </a:r>
            <a:r>
              <a:rPr sz="2400" spc="115" dirty="0">
                <a:cs typeface="Arial"/>
              </a:rPr>
              <a:t>l</a:t>
            </a:r>
            <a:r>
              <a:rPr sz="2400" spc="88" dirty="0">
                <a:cs typeface="Arial"/>
              </a:rPr>
              <a:t>a</a:t>
            </a:r>
            <a:r>
              <a:rPr sz="2400" spc="163" dirty="0">
                <a:cs typeface="Arial"/>
              </a:rPr>
              <a:t>nn</a:t>
            </a:r>
            <a:r>
              <a:rPr sz="2400" spc="128" dirty="0">
                <a:cs typeface="Arial"/>
              </a:rPr>
              <a:t>in</a:t>
            </a:r>
            <a:r>
              <a:rPr sz="2400" spc="141" dirty="0">
                <a:cs typeface="Arial"/>
              </a:rPr>
              <a:t>g</a:t>
            </a:r>
            <a:r>
              <a:rPr sz="2400" spc="154" dirty="0">
                <a:cs typeface="Arial"/>
              </a:rPr>
              <a:t> </a:t>
            </a:r>
            <a:r>
              <a:rPr sz="2400" spc="163" dirty="0">
                <a:cs typeface="Arial"/>
              </a:rPr>
              <a:t>u</a:t>
            </a:r>
            <a:r>
              <a:rPr sz="2400" spc="172" dirty="0">
                <a:cs typeface="Arial"/>
              </a:rPr>
              <a:t>n</a:t>
            </a:r>
            <a:r>
              <a:rPr sz="2400" spc="132" dirty="0">
                <a:cs typeface="Arial"/>
              </a:rPr>
              <a:t>its</a:t>
            </a:r>
            <a:endParaRPr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8593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CA" b="1" dirty="0"/>
              <a:t>Planning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Land base of the </a:t>
            </a:r>
            <a:br>
              <a:rPr lang="en-CA" dirty="0"/>
            </a:br>
            <a:r>
              <a:rPr lang="en-CA" dirty="0"/>
              <a:t>CDFCP: ~198,000</a:t>
            </a:r>
            <a:br>
              <a:rPr lang="en-CA" dirty="0"/>
            </a:br>
            <a:r>
              <a:rPr lang="en-CA" dirty="0"/>
              <a:t>properties</a:t>
            </a:r>
            <a:br>
              <a:rPr lang="en-CA" dirty="0"/>
            </a:br>
            <a:endParaRPr lang="en-CA" dirty="0"/>
          </a:p>
          <a:p>
            <a:r>
              <a:rPr lang="en-CA" dirty="0"/>
              <a:t>Possible solutions for a </a:t>
            </a:r>
            <a:br>
              <a:rPr lang="en-CA" dirty="0"/>
            </a:br>
            <a:r>
              <a:rPr lang="en-CA" dirty="0"/>
              <a:t>reserve system:</a:t>
            </a:r>
            <a:br>
              <a:rPr lang="en-CA" dirty="0"/>
            </a:br>
            <a:r>
              <a:rPr lang="en-CA" dirty="0"/>
              <a:t>2^198,000 &gt; atoms in the</a:t>
            </a:r>
            <a:br>
              <a:rPr lang="en-CA" dirty="0"/>
            </a:br>
            <a:r>
              <a:rPr lang="en-CA" dirty="0"/>
              <a:t>Universe</a:t>
            </a:r>
            <a:br>
              <a:rPr lang="en-CA" dirty="0"/>
            </a:br>
            <a:endParaRPr lang="en-CA" dirty="0"/>
          </a:p>
          <a:p>
            <a:r>
              <a:rPr lang="en-CA" dirty="0"/>
              <a:t>How to optimize</a:t>
            </a:r>
            <a:br>
              <a:rPr lang="en-CA" dirty="0"/>
            </a:br>
            <a:r>
              <a:rPr lang="en-CA" dirty="0"/>
              <a:t>prioritization?</a:t>
            </a:r>
            <a:br>
              <a:rPr lang="en-CA" dirty="0"/>
            </a:br>
            <a:r>
              <a:rPr lang="en-CA" dirty="0"/>
              <a:t>Simulated Annealing</a:t>
            </a:r>
          </a:p>
        </p:txBody>
      </p:sp>
      <p:pic>
        <p:nvPicPr>
          <p:cNvPr id="5122" name="Picture 2" descr="D:\Work\Committee\2013_07_meeting\Property valu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03" y="225631"/>
            <a:ext cx="4109493" cy="531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09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0"/>
            <a:ext cx="8882742" cy="6861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039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SMD’s as biodiversity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000" dirty="0"/>
              <a:t>Point count data</a:t>
            </a:r>
          </a:p>
          <a:p>
            <a:r>
              <a:rPr lang="en-CA" sz="3000" dirty="0"/>
              <a:t>Landscape variables</a:t>
            </a:r>
          </a:p>
          <a:p>
            <a:r>
              <a:rPr lang="en-CA" sz="3000" dirty="0"/>
              <a:t>47 </a:t>
            </a:r>
            <a:r>
              <a:rPr lang="en-CA" sz="3000" dirty="0" err="1"/>
              <a:t>spp</a:t>
            </a:r>
            <a:endParaRPr lang="en-CA" sz="3000" dirty="0"/>
          </a:p>
          <a:p>
            <a:endParaRPr lang="en-CA" sz="3000" dirty="0"/>
          </a:p>
          <a:p>
            <a:r>
              <a:rPr lang="en-CA" sz="3000" dirty="0"/>
              <a:t>Composite maps:</a:t>
            </a:r>
          </a:p>
          <a:p>
            <a:pPr lvl="1"/>
            <a:r>
              <a:rPr lang="en-CA" sz="2600" dirty="0"/>
              <a:t>OF, SAV, SHR, WET,</a:t>
            </a:r>
            <a:br>
              <a:rPr lang="en-CA" sz="2600" dirty="0"/>
            </a:br>
            <a:r>
              <a:rPr lang="en-CA" sz="2600" dirty="0"/>
              <a:t>HUM</a:t>
            </a:r>
          </a:p>
          <a:p>
            <a:endParaRPr lang="en-CA" sz="300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28" y="1417638"/>
            <a:ext cx="4160520" cy="517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96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8750" y="1"/>
            <a:ext cx="8894618" cy="687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4240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5" y="0"/>
            <a:ext cx="8906494" cy="688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996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0" y="0"/>
            <a:ext cx="887772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648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6" y="-1"/>
            <a:ext cx="8918368" cy="688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706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9" y="0"/>
            <a:ext cx="8882743" cy="686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909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291" y="1248248"/>
            <a:ext cx="2318888" cy="4816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782613" y="1249226"/>
            <a:ext cx="2311549" cy="4811357"/>
          </a:xfrm>
          <a:custGeom>
            <a:avLst/>
            <a:gdLst/>
            <a:ahLst/>
            <a:cxnLst/>
            <a:rect l="l" t="t" r="r" b="b"/>
            <a:pathLst>
              <a:path w="2619755" h="5452871">
                <a:moveTo>
                  <a:pt x="0" y="0"/>
                </a:moveTo>
                <a:lnTo>
                  <a:pt x="0" y="5452871"/>
                </a:lnTo>
                <a:lnTo>
                  <a:pt x="2619755" y="5452871"/>
                </a:lnTo>
                <a:lnTo>
                  <a:pt x="2619755" y="0"/>
                </a:lnTo>
                <a:lnTo>
                  <a:pt x="0" y="0"/>
                </a:lnTo>
                <a:close/>
              </a:path>
            </a:pathLst>
          </a:custGeom>
          <a:ln w="105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4" name="object 4"/>
          <p:cNvSpPr/>
          <p:nvPr/>
        </p:nvSpPr>
        <p:spPr>
          <a:xfrm>
            <a:off x="6045188" y="1252649"/>
            <a:ext cx="2323527" cy="4820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5" name="object 5"/>
          <p:cNvSpPr/>
          <p:nvPr/>
        </p:nvSpPr>
        <p:spPr>
          <a:xfrm>
            <a:off x="6049832" y="1255949"/>
            <a:ext cx="2311549" cy="4811357"/>
          </a:xfrm>
          <a:custGeom>
            <a:avLst/>
            <a:gdLst/>
            <a:ahLst/>
            <a:cxnLst/>
            <a:rect l="l" t="t" r="r" b="b"/>
            <a:pathLst>
              <a:path w="2619755" h="5452871">
                <a:moveTo>
                  <a:pt x="0" y="0"/>
                </a:moveTo>
                <a:lnTo>
                  <a:pt x="0" y="5452871"/>
                </a:lnTo>
                <a:lnTo>
                  <a:pt x="2619755" y="5452871"/>
                </a:lnTo>
                <a:lnTo>
                  <a:pt x="2619755" y="0"/>
                </a:lnTo>
                <a:lnTo>
                  <a:pt x="0" y="0"/>
                </a:lnTo>
                <a:close/>
              </a:path>
            </a:pathLst>
          </a:custGeom>
          <a:ln w="105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3414943" y="1252649"/>
            <a:ext cx="2324872" cy="4820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419588" y="1255949"/>
            <a:ext cx="2312893" cy="4811357"/>
          </a:xfrm>
          <a:custGeom>
            <a:avLst/>
            <a:gdLst/>
            <a:ahLst/>
            <a:cxnLst/>
            <a:rect l="l" t="t" r="r" b="b"/>
            <a:pathLst>
              <a:path w="2621279" h="5452871">
                <a:moveTo>
                  <a:pt x="0" y="0"/>
                </a:moveTo>
                <a:lnTo>
                  <a:pt x="0" y="5452871"/>
                </a:lnTo>
                <a:lnTo>
                  <a:pt x="2621279" y="5452871"/>
                </a:lnTo>
                <a:lnTo>
                  <a:pt x="2621279" y="0"/>
                </a:lnTo>
                <a:lnTo>
                  <a:pt x="0" y="0"/>
                </a:lnTo>
                <a:close/>
              </a:path>
            </a:pathLst>
          </a:custGeom>
          <a:ln w="1052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8" name="object 8"/>
          <p:cNvSpPr txBox="1"/>
          <p:nvPr/>
        </p:nvSpPr>
        <p:spPr>
          <a:xfrm>
            <a:off x="2141668" y="1277918"/>
            <a:ext cx="959784" cy="2459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1500" b="1" dirty="0">
                <a:latin typeface="Arial"/>
                <a:cs typeface="Arial"/>
              </a:rPr>
              <a:t>S</a:t>
            </a:r>
            <a:r>
              <a:rPr sz="1500" b="1" spc="13" dirty="0">
                <a:latin typeface="Arial"/>
                <a:cs typeface="Arial"/>
              </a:rPr>
              <a:t>o</a:t>
            </a:r>
            <a:r>
              <a:rPr sz="1500" b="1" dirty="0">
                <a:latin typeface="Arial"/>
                <a:cs typeface="Arial"/>
              </a:rPr>
              <a:t>l</a:t>
            </a:r>
            <a:r>
              <a:rPr sz="1500" b="1" spc="13" dirty="0">
                <a:latin typeface="Arial"/>
                <a:cs typeface="Arial"/>
              </a:rPr>
              <a:t>u</a:t>
            </a:r>
            <a:r>
              <a:rPr sz="1500" b="1" spc="4" dirty="0">
                <a:latin typeface="Arial"/>
                <a:cs typeface="Arial"/>
              </a:rPr>
              <a:t>ti</a:t>
            </a:r>
            <a:r>
              <a:rPr sz="1500" b="1" spc="13" dirty="0">
                <a:latin typeface="Arial"/>
                <a:cs typeface="Arial"/>
              </a:rPr>
              <a:t>o</a:t>
            </a:r>
            <a:r>
              <a:rPr sz="1500" b="1" spc="9" dirty="0">
                <a:latin typeface="Arial"/>
                <a:cs typeface="Arial"/>
              </a:rPr>
              <a:t>n</a:t>
            </a:r>
            <a:r>
              <a:rPr sz="1500" b="1" spc="31" dirty="0">
                <a:latin typeface="Arial"/>
                <a:cs typeface="Arial"/>
              </a:rPr>
              <a:t> </a:t>
            </a:r>
            <a:r>
              <a:rPr sz="1500" b="1" spc="4" dirty="0"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0580" y="693419"/>
            <a:ext cx="4091268" cy="8370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3530" spc="-9" dirty="0">
                <a:latin typeface="Arial"/>
                <a:cs typeface="Arial"/>
              </a:rPr>
              <a:t>Su</a:t>
            </a:r>
            <a:r>
              <a:rPr sz="3530" dirty="0">
                <a:latin typeface="Arial"/>
                <a:cs typeface="Arial"/>
              </a:rPr>
              <a:t>mm</a:t>
            </a:r>
            <a:r>
              <a:rPr sz="3530" spc="-9" dirty="0">
                <a:latin typeface="Arial"/>
                <a:cs typeface="Arial"/>
              </a:rPr>
              <a:t>e</a:t>
            </a:r>
            <a:r>
              <a:rPr sz="3530" dirty="0">
                <a:latin typeface="Arial"/>
                <a:cs typeface="Arial"/>
              </a:rPr>
              <a:t>d</a:t>
            </a:r>
            <a:r>
              <a:rPr sz="3530" spc="-4" dirty="0">
                <a:latin typeface="Arial"/>
                <a:cs typeface="Arial"/>
              </a:rPr>
              <a:t> </a:t>
            </a:r>
            <a:r>
              <a:rPr sz="3530" spc="4" dirty="0">
                <a:latin typeface="Arial"/>
                <a:cs typeface="Arial"/>
              </a:rPr>
              <a:t>S</a:t>
            </a:r>
            <a:r>
              <a:rPr sz="3530" spc="-9" dirty="0">
                <a:latin typeface="Arial"/>
                <a:cs typeface="Arial"/>
              </a:rPr>
              <a:t>o</a:t>
            </a:r>
            <a:r>
              <a:rPr sz="3530" spc="-4" dirty="0">
                <a:latin typeface="Arial"/>
                <a:cs typeface="Arial"/>
              </a:rPr>
              <a:t>l</a:t>
            </a:r>
            <a:r>
              <a:rPr sz="3530" spc="-9" dirty="0">
                <a:latin typeface="Arial"/>
                <a:cs typeface="Arial"/>
              </a:rPr>
              <a:t>u</a:t>
            </a:r>
            <a:r>
              <a:rPr sz="3530" dirty="0">
                <a:latin typeface="Arial"/>
                <a:cs typeface="Arial"/>
              </a:rPr>
              <a:t>t</a:t>
            </a:r>
            <a:r>
              <a:rPr sz="3530" spc="-4" dirty="0">
                <a:latin typeface="Arial"/>
                <a:cs typeface="Arial"/>
              </a:rPr>
              <a:t>i</a:t>
            </a:r>
            <a:r>
              <a:rPr sz="3530" spc="-9" dirty="0">
                <a:latin typeface="Arial"/>
                <a:cs typeface="Arial"/>
              </a:rPr>
              <a:t>o</a:t>
            </a:r>
            <a:r>
              <a:rPr sz="3530" spc="4" dirty="0">
                <a:latin typeface="Arial"/>
                <a:cs typeface="Arial"/>
              </a:rPr>
              <a:t>n</a:t>
            </a:r>
            <a:r>
              <a:rPr sz="3530" dirty="0">
                <a:latin typeface="Arial"/>
                <a:cs typeface="Arial"/>
              </a:rPr>
              <a:t>s</a:t>
            </a:r>
            <a:endParaRPr sz="3530">
              <a:latin typeface="Arial"/>
              <a:cs typeface="Arial"/>
            </a:endParaRPr>
          </a:p>
          <a:p>
            <a:pPr marL="532868">
              <a:spcBef>
                <a:spcPts val="419"/>
              </a:spcBef>
              <a:tabLst>
                <a:tab pos="2432927" algn="l"/>
              </a:tabLst>
            </a:pPr>
            <a:r>
              <a:rPr sz="2250" b="1" baseline="1633" dirty="0">
                <a:latin typeface="Arial"/>
                <a:cs typeface="Arial"/>
              </a:rPr>
              <a:t>S</a:t>
            </a:r>
            <a:r>
              <a:rPr sz="2250" b="1" spc="19" baseline="1633" dirty="0">
                <a:latin typeface="Arial"/>
                <a:cs typeface="Arial"/>
              </a:rPr>
              <a:t>o</a:t>
            </a:r>
            <a:r>
              <a:rPr sz="2250" b="1" baseline="1633" dirty="0">
                <a:latin typeface="Arial"/>
                <a:cs typeface="Arial"/>
              </a:rPr>
              <a:t>l</a:t>
            </a:r>
            <a:r>
              <a:rPr sz="2250" b="1" spc="19" baseline="1633" dirty="0">
                <a:latin typeface="Arial"/>
                <a:cs typeface="Arial"/>
              </a:rPr>
              <a:t>u</a:t>
            </a:r>
            <a:r>
              <a:rPr sz="2250" b="1" spc="6" baseline="1633" dirty="0">
                <a:latin typeface="Arial"/>
                <a:cs typeface="Arial"/>
              </a:rPr>
              <a:t>ti</a:t>
            </a:r>
            <a:r>
              <a:rPr sz="2250" b="1" spc="19" baseline="1633" dirty="0">
                <a:latin typeface="Arial"/>
                <a:cs typeface="Arial"/>
              </a:rPr>
              <a:t>o</a:t>
            </a:r>
            <a:r>
              <a:rPr sz="2250" b="1" spc="13" baseline="1633" dirty="0">
                <a:latin typeface="Arial"/>
                <a:cs typeface="Arial"/>
              </a:rPr>
              <a:t>n</a:t>
            </a:r>
            <a:r>
              <a:rPr sz="2250" b="1" spc="46" baseline="1633" dirty="0">
                <a:latin typeface="Arial"/>
                <a:cs typeface="Arial"/>
              </a:rPr>
              <a:t> </a:t>
            </a:r>
            <a:r>
              <a:rPr sz="2250" b="1" spc="6" baseline="1633" dirty="0">
                <a:latin typeface="Arial"/>
                <a:cs typeface="Arial"/>
              </a:rPr>
              <a:t>2	</a:t>
            </a:r>
            <a:r>
              <a:rPr sz="1500" b="1" dirty="0">
                <a:latin typeface="Arial"/>
                <a:cs typeface="Arial"/>
              </a:rPr>
              <a:t>S</a:t>
            </a:r>
            <a:r>
              <a:rPr sz="1500" b="1" spc="13" dirty="0">
                <a:latin typeface="Arial"/>
                <a:cs typeface="Arial"/>
              </a:rPr>
              <a:t>u</a:t>
            </a:r>
            <a:r>
              <a:rPr sz="1500" b="1" spc="18" dirty="0">
                <a:latin typeface="Arial"/>
                <a:cs typeface="Arial"/>
              </a:rPr>
              <a:t>m</a:t>
            </a:r>
            <a:r>
              <a:rPr sz="1500" b="1" spc="40" dirty="0">
                <a:latin typeface="Arial"/>
                <a:cs typeface="Arial"/>
              </a:rPr>
              <a:t>m</a:t>
            </a:r>
            <a:r>
              <a:rPr sz="1500" b="1" spc="-4" dirty="0">
                <a:latin typeface="Arial"/>
                <a:cs typeface="Arial"/>
              </a:rPr>
              <a:t>e</a:t>
            </a:r>
            <a:r>
              <a:rPr sz="1500" b="1" spc="9" dirty="0">
                <a:latin typeface="Arial"/>
                <a:cs typeface="Arial"/>
              </a:rPr>
              <a:t>d </a:t>
            </a:r>
            <a:r>
              <a:rPr sz="1500" b="1" spc="22" dirty="0">
                <a:latin typeface="Arial"/>
                <a:cs typeface="Arial"/>
              </a:rPr>
              <a:t>S</a:t>
            </a:r>
            <a:r>
              <a:rPr sz="1500" b="1" spc="13" dirty="0">
                <a:latin typeface="Arial"/>
                <a:cs typeface="Arial"/>
              </a:rPr>
              <a:t>o</a:t>
            </a:r>
            <a:r>
              <a:rPr sz="1500" b="1" spc="-13" dirty="0">
                <a:latin typeface="Arial"/>
                <a:cs typeface="Arial"/>
              </a:rPr>
              <a:t>l</a:t>
            </a:r>
            <a:r>
              <a:rPr sz="1500" b="1" spc="13" dirty="0">
                <a:latin typeface="Arial"/>
                <a:cs typeface="Arial"/>
              </a:rPr>
              <a:t>u</a:t>
            </a:r>
            <a:r>
              <a:rPr sz="1500" b="1" spc="18" dirty="0">
                <a:latin typeface="Arial"/>
                <a:cs typeface="Arial"/>
              </a:rPr>
              <a:t>t</a:t>
            </a:r>
            <a:r>
              <a:rPr sz="1500" b="1" dirty="0">
                <a:latin typeface="Arial"/>
                <a:cs typeface="Arial"/>
              </a:rPr>
              <a:t>i</a:t>
            </a:r>
            <a:r>
              <a:rPr sz="1500" b="1" spc="13" dirty="0">
                <a:latin typeface="Arial"/>
                <a:cs typeface="Arial"/>
              </a:rPr>
              <a:t>o</a:t>
            </a:r>
            <a:r>
              <a:rPr sz="1500" b="1" spc="9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3057" y="693419"/>
            <a:ext cx="1916206" cy="5614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3530" dirty="0">
                <a:latin typeface="Arial"/>
                <a:cs typeface="Arial"/>
              </a:rPr>
              <a:t>I</a:t>
            </a:r>
            <a:r>
              <a:rPr sz="3530" spc="-9" dirty="0">
                <a:latin typeface="Arial"/>
                <a:cs typeface="Arial"/>
              </a:rPr>
              <a:t>nd</a:t>
            </a:r>
            <a:r>
              <a:rPr sz="3530" spc="-4" dirty="0">
                <a:latin typeface="Arial"/>
                <a:cs typeface="Arial"/>
              </a:rPr>
              <a:t>i</a:t>
            </a:r>
            <a:r>
              <a:rPr sz="3530" dirty="0">
                <a:latin typeface="Arial"/>
                <a:cs typeface="Arial"/>
              </a:rPr>
              <a:t>v</a:t>
            </a:r>
            <a:r>
              <a:rPr sz="3530" spc="-4" dirty="0">
                <a:latin typeface="Arial"/>
                <a:cs typeface="Arial"/>
              </a:rPr>
              <a:t>i</a:t>
            </a:r>
            <a:r>
              <a:rPr sz="3530" spc="4" dirty="0">
                <a:latin typeface="Arial"/>
                <a:cs typeface="Arial"/>
              </a:rPr>
              <a:t>d</a:t>
            </a:r>
            <a:r>
              <a:rPr sz="3530" spc="-9" dirty="0">
                <a:latin typeface="Arial"/>
                <a:cs typeface="Arial"/>
              </a:rPr>
              <a:t>ua</a:t>
            </a:r>
            <a:r>
              <a:rPr sz="3530" dirty="0">
                <a:latin typeface="Arial"/>
                <a:cs typeface="Arial"/>
              </a:rPr>
              <a:t>l</a:t>
            </a:r>
            <a:endParaRPr sz="353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94530" y="980285"/>
            <a:ext cx="672352" cy="168087"/>
          </a:xfrm>
          <a:custGeom>
            <a:avLst/>
            <a:gdLst/>
            <a:ahLst/>
            <a:cxnLst/>
            <a:rect l="l" t="t" r="r" b="b"/>
            <a:pathLst>
              <a:path w="761999" h="190499">
                <a:moveTo>
                  <a:pt x="603503" y="64007"/>
                </a:moveTo>
                <a:lnTo>
                  <a:pt x="603503" y="0"/>
                </a:lnTo>
                <a:lnTo>
                  <a:pt x="0" y="0"/>
                </a:lnTo>
                <a:lnTo>
                  <a:pt x="0" y="64007"/>
                </a:lnTo>
                <a:lnTo>
                  <a:pt x="603503" y="64007"/>
                </a:lnTo>
                <a:close/>
              </a:path>
              <a:path w="761999" h="190499">
                <a:moveTo>
                  <a:pt x="761999" y="32003"/>
                </a:moveTo>
                <a:lnTo>
                  <a:pt x="571499" y="-126491"/>
                </a:lnTo>
                <a:lnTo>
                  <a:pt x="571499" y="0"/>
                </a:lnTo>
                <a:lnTo>
                  <a:pt x="603503" y="0"/>
                </a:lnTo>
                <a:lnTo>
                  <a:pt x="603503" y="163872"/>
                </a:lnTo>
                <a:lnTo>
                  <a:pt x="761999" y="32003"/>
                </a:lnTo>
                <a:close/>
              </a:path>
              <a:path w="761999" h="190499">
                <a:moveTo>
                  <a:pt x="603503" y="163872"/>
                </a:moveTo>
                <a:lnTo>
                  <a:pt x="603503" y="64007"/>
                </a:lnTo>
                <a:lnTo>
                  <a:pt x="571499" y="64007"/>
                </a:lnTo>
                <a:lnTo>
                  <a:pt x="571499" y="190499"/>
                </a:lnTo>
                <a:lnTo>
                  <a:pt x="603503" y="163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12" name="object 12"/>
          <p:cNvSpPr txBox="1"/>
          <p:nvPr/>
        </p:nvSpPr>
        <p:spPr>
          <a:xfrm>
            <a:off x="3095063" y="3224603"/>
            <a:ext cx="337297" cy="67179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4236" b="1" dirty="0">
                <a:latin typeface="Arial"/>
                <a:cs typeface="Arial"/>
              </a:rPr>
              <a:t>+</a:t>
            </a:r>
            <a:endParaRPr sz="423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2044" y="3185607"/>
            <a:ext cx="337297" cy="67179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4236" b="1" dirty="0">
                <a:latin typeface="Arial"/>
                <a:cs typeface="Arial"/>
              </a:rPr>
              <a:t>=</a:t>
            </a:r>
            <a:endParaRPr sz="423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96771" y="6016211"/>
            <a:ext cx="2545976" cy="3417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1206"/>
            <a:r>
              <a:rPr sz="2118" b="1" spc="-4" dirty="0">
                <a:latin typeface="Arial"/>
                <a:cs typeface="Arial"/>
              </a:rPr>
              <a:t>10</a:t>
            </a:r>
            <a:r>
              <a:rPr sz="2118" b="1" dirty="0">
                <a:latin typeface="Arial"/>
                <a:cs typeface="Arial"/>
              </a:rPr>
              <a:t>0</a:t>
            </a:r>
            <a:r>
              <a:rPr sz="2118" b="1" spc="-4" dirty="0">
                <a:latin typeface="Arial"/>
                <a:cs typeface="Arial"/>
              </a:rPr>
              <a:t> </a:t>
            </a:r>
            <a:r>
              <a:rPr sz="2118" b="1" dirty="0">
                <a:latin typeface="Arial"/>
                <a:cs typeface="Arial"/>
              </a:rPr>
              <a:t>I</a:t>
            </a:r>
            <a:r>
              <a:rPr sz="2118" b="1" spc="-9" dirty="0">
                <a:latin typeface="Arial"/>
                <a:cs typeface="Arial"/>
              </a:rPr>
              <a:t>nd</a:t>
            </a:r>
            <a:r>
              <a:rPr sz="2118" b="1" dirty="0">
                <a:latin typeface="Arial"/>
                <a:cs typeface="Arial"/>
              </a:rPr>
              <a:t>i</a:t>
            </a:r>
            <a:r>
              <a:rPr sz="2118" b="1" spc="-18" dirty="0">
                <a:latin typeface="Arial"/>
                <a:cs typeface="Arial"/>
              </a:rPr>
              <a:t>v</a:t>
            </a:r>
            <a:r>
              <a:rPr sz="2118" b="1" spc="-9" dirty="0">
                <a:latin typeface="Arial"/>
                <a:cs typeface="Arial"/>
              </a:rPr>
              <a:t>idu</a:t>
            </a:r>
            <a:r>
              <a:rPr sz="2118" b="1" spc="-4" dirty="0">
                <a:latin typeface="Arial"/>
                <a:cs typeface="Arial"/>
              </a:rPr>
              <a:t>a</a:t>
            </a:r>
            <a:r>
              <a:rPr sz="2118" b="1" dirty="0">
                <a:latin typeface="Arial"/>
                <a:cs typeface="Arial"/>
              </a:rPr>
              <a:t>l</a:t>
            </a:r>
            <a:r>
              <a:rPr sz="2118" b="1" spc="4" dirty="0">
                <a:latin typeface="Arial"/>
                <a:cs typeface="Arial"/>
              </a:rPr>
              <a:t> </a:t>
            </a:r>
            <a:r>
              <a:rPr sz="2118" b="1" spc="-9" dirty="0">
                <a:latin typeface="Arial"/>
                <a:cs typeface="Arial"/>
              </a:rPr>
              <a:t>Run</a:t>
            </a:r>
            <a:r>
              <a:rPr sz="2118" b="1" dirty="0">
                <a:latin typeface="Arial"/>
                <a:cs typeface="Arial"/>
              </a:rPr>
              <a:t>s</a:t>
            </a:r>
            <a:endParaRPr sz="211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21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19360" y="403390"/>
            <a:ext cx="0" cy="6050935"/>
          </a:xfrm>
          <a:custGeom>
            <a:avLst/>
            <a:gdLst/>
            <a:ahLst/>
            <a:cxnLst/>
            <a:rect l="l" t="t" r="r" b="b"/>
            <a:pathLst>
              <a:path h="6857726">
                <a:moveTo>
                  <a:pt x="0" y="6857726"/>
                </a:moveTo>
                <a:lnTo>
                  <a:pt x="0" y="0"/>
                </a:lnTo>
              </a:path>
            </a:pathLst>
          </a:custGeom>
          <a:ln w="25399">
            <a:solidFill>
              <a:srgbClr val="FF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3" name="object 3"/>
          <p:cNvSpPr/>
          <p:nvPr/>
        </p:nvSpPr>
        <p:spPr>
          <a:xfrm>
            <a:off x="537860" y="1332544"/>
            <a:ext cx="8067911" cy="0"/>
          </a:xfrm>
          <a:custGeom>
            <a:avLst/>
            <a:gdLst/>
            <a:ahLst/>
            <a:cxnLst/>
            <a:rect l="l" t="t" r="r" b="b"/>
            <a:pathLst>
              <a:path w="9143632">
                <a:moveTo>
                  <a:pt x="0" y="0"/>
                </a:moveTo>
                <a:lnTo>
                  <a:pt x="9143632" y="0"/>
                </a:lnTo>
              </a:path>
            </a:pathLst>
          </a:custGeom>
          <a:ln w="25399">
            <a:solidFill>
              <a:srgbClr val="FF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2261" rIns="0" bIns="0" rtlCol="0" anchor="ctr">
            <a:noAutofit/>
          </a:bodyPr>
          <a:lstStyle/>
          <a:p>
            <a:pPr marL="170899"/>
            <a:r>
              <a:rPr sz="2471" spc="344" dirty="0">
                <a:solidFill>
                  <a:srgbClr val="4C4C4C"/>
                </a:solidFill>
                <a:latin typeface="Arial"/>
                <a:cs typeface="Arial"/>
              </a:rPr>
              <a:t>I</a:t>
            </a:r>
            <a:r>
              <a:rPr sz="2471" spc="176" dirty="0">
                <a:solidFill>
                  <a:srgbClr val="4C4C4C"/>
                </a:solidFill>
                <a:latin typeface="Arial"/>
                <a:cs typeface="Arial"/>
              </a:rPr>
              <a:t>n</a:t>
            </a:r>
            <a:r>
              <a:rPr sz="2471" spc="168" dirty="0">
                <a:solidFill>
                  <a:srgbClr val="4C4C4C"/>
                </a:solidFill>
                <a:latin typeface="Arial"/>
                <a:cs typeface="Arial"/>
              </a:rPr>
              <a:t>pu</a:t>
            </a:r>
            <a:r>
              <a:rPr sz="2471" spc="278" dirty="0">
                <a:solidFill>
                  <a:srgbClr val="4C4C4C"/>
                </a:solidFill>
                <a:latin typeface="Arial"/>
                <a:cs typeface="Arial"/>
              </a:rPr>
              <a:t>t</a:t>
            </a:r>
            <a:r>
              <a:rPr sz="2471" spc="180" dirty="0">
                <a:solidFill>
                  <a:srgbClr val="4C4C4C"/>
                </a:solidFill>
                <a:latin typeface="Arial"/>
                <a:cs typeface="Arial"/>
              </a:rPr>
              <a:t> </a:t>
            </a:r>
            <a:r>
              <a:rPr sz="2471" spc="132" dirty="0">
                <a:solidFill>
                  <a:srgbClr val="4C4C4C"/>
                </a:solidFill>
                <a:latin typeface="Arial"/>
                <a:cs typeface="Arial"/>
              </a:rPr>
              <a:t>file</a:t>
            </a:r>
            <a:endParaRPr sz="2471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4003" y="1459605"/>
            <a:ext cx="2518531" cy="4891840"/>
          </a:xfrm>
          <a:custGeom>
            <a:avLst/>
            <a:gdLst/>
            <a:ahLst/>
            <a:cxnLst/>
            <a:rect l="l" t="t" r="r" b="b"/>
            <a:pathLst>
              <a:path w="2854335" h="5544085">
                <a:moveTo>
                  <a:pt x="0" y="0"/>
                </a:moveTo>
                <a:lnTo>
                  <a:pt x="0" y="5544085"/>
                </a:lnTo>
                <a:lnTo>
                  <a:pt x="2854335" y="5544085"/>
                </a:lnTo>
                <a:lnTo>
                  <a:pt x="285433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6" name="object 6"/>
          <p:cNvSpPr/>
          <p:nvPr/>
        </p:nvSpPr>
        <p:spPr>
          <a:xfrm>
            <a:off x="633350" y="1459006"/>
            <a:ext cx="2519979" cy="4893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  <p:sp>
        <p:nvSpPr>
          <p:cNvPr id="7" name="object 7"/>
          <p:cNvSpPr/>
          <p:nvPr/>
        </p:nvSpPr>
        <p:spPr>
          <a:xfrm>
            <a:off x="3683149" y="1649953"/>
            <a:ext cx="4112110" cy="44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1903022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37861" y="403390"/>
          <a:ext cx="8067905" cy="6050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1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29153"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</a:pPr>
                      <a:r>
                        <a:rPr sz="250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5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500" spc="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5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25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meter</a:t>
                      </a:r>
                      <a:r>
                        <a:rPr sz="2500" spc="20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5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5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etting</a:t>
                      </a:r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5399">
                      <a:solidFill>
                        <a:srgbClr val="FF3737"/>
                      </a:solidFill>
                      <a:prstDash val="solid"/>
                    </a:lnR>
                    <a:lnB w="25399">
                      <a:solidFill>
                        <a:srgbClr val="FF3737"/>
                      </a:solidFill>
                      <a:prstDash val="solid"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endParaRPr sz="2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FF3737"/>
                      </a:solidFill>
                      <a:prstDash val="solid"/>
                    </a:lnL>
                    <a:lnB w="25399">
                      <a:solidFill>
                        <a:srgbClr val="FF3737"/>
                      </a:solidFill>
                      <a:prstDash val="solid"/>
                    </a:lnB>
                    <a:solidFill>
                      <a:srgbClr val="EE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21776"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1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om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145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800" spc="-1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800" spc="13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800" spc="-15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ll</a:t>
                      </a:r>
                      <a:r>
                        <a:rPr sz="1800" spc="14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-1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ee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15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800" spc="12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1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t: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000"/>
                        </a:lnSpc>
                      </a:pPr>
                      <a:endParaRPr sz="900"/>
                    </a:p>
                    <a:p>
                      <a:pPr>
                        <a:lnSpc>
                          <a:spcPts val="1200"/>
                        </a:lnSpc>
                        <a:spcBef>
                          <a:spcPts val="79"/>
                        </a:spcBef>
                      </a:pPr>
                      <a:endParaRPr sz="1100"/>
                    </a:p>
                    <a:p>
                      <a:pPr marL="596900" indent="-181610">
                        <a:lnSpc>
                          <a:spcPct val="100000"/>
                        </a:lnSpc>
                        <a:buClr>
                          <a:srgbClr val="4C4C4C"/>
                        </a:buClr>
                        <a:buFont typeface="Arial"/>
                        <a:buChar char="•"/>
                        <a:tabLst>
                          <a:tab pos="596900" algn="l"/>
                        </a:tabLst>
                      </a:pP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un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15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2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2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ts</a:t>
                      </a:r>
                      <a:r>
                        <a:rPr sz="1800" spc="13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800" spc="14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he</a:t>
                      </a:r>
                      <a:r>
                        <a:rPr sz="1800" spc="13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2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gr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am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100"/>
                        </a:lnSpc>
                        <a:spcBef>
                          <a:spcPts val="87"/>
                        </a:spcBef>
                        <a:buClr>
                          <a:srgbClr val="4C4C4C"/>
                        </a:buClr>
                        <a:buFont typeface="Arial"/>
                        <a:buChar char="•"/>
                      </a:pPr>
                      <a:endParaRPr sz="1000"/>
                    </a:p>
                    <a:p>
                      <a:pPr marL="596900" marR="1118870" indent="-181610">
                        <a:lnSpc>
                          <a:spcPct val="145000"/>
                        </a:lnSpc>
                        <a:buClr>
                          <a:srgbClr val="4C4C4C"/>
                        </a:buClr>
                        <a:buFont typeface="Arial"/>
                        <a:buChar char="•"/>
                        <a:tabLst>
                          <a:tab pos="596900" algn="l"/>
                        </a:tabLst>
                      </a:pP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15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14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800" spc="14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ti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me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15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ar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800" spc="-2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14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13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800" spc="13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nd</a:t>
                      </a:r>
                      <a:r>
                        <a:rPr sz="1800" spc="15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13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oo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d 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ut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n)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000"/>
                        </a:lnSpc>
                        <a:buClr>
                          <a:srgbClr val="4C4C4C"/>
                        </a:buClr>
                        <a:buFont typeface="Arial"/>
                        <a:buChar char="•"/>
                      </a:pPr>
                      <a:endParaRPr sz="900"/>
                    </a:p>
                    <a:p>
                      <a:pPr>
                        <a:lnSpc>
                          <a:spcPts val="1200"/>
                        </a:lnSpc>
                        <a:spcBef>
                          <a:spcPts val="79"/>
                        </a:spcBef>
                        <a:buClr>
                          <a:srgbClr val="4C4C4C"/>
                        </a:buClr>
                        <a:buFont typeface="Arial"/>
                        <a:buChar char="•"/>
                      </a:pPr>
                      <a:endParaRPr sz="1100"/>
                    </a:p>
                    <a:p>
                      <a:pPr marL="596900" indent="-181610">
                        <a:lnSpc>
                          <a:spcPct val="100000"/>
                        </a:lnSpc>
                        <a:buClr>
                          <a:srgbClr val="4C4C4C"/>
                        </a:buClr>
                        <a:buFont typeface="Arial"/>
                        <a:buChar char="•"/>
                        <a:tabLst>
                          <a:tab pos="596900" algn="l"/>
                        </a:tabLst>
                      </a:pP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000"/>
                        </a:lnSpc>
                        <a:buClr>
                          <a:srgbClr val="4C4C4C"/>
                        </a:buClr>
                        <a:buFont typeface="Arial"/>
                        <a:buChar char="•"/>
                      </a:pPr>
                      <a:endParaRPr sz="900"/>
                    </a:p>
                    <a:p>
                      <a:pPr>
                        <a:lnSpc>
                          <a:spcPts val="1200"/>
                        </a:lnSpc>
                        <a:spcBef>
                          <a:spcPts val="68"/>
                        </a:spcBef>
                        <a:buClr>
                          <a:srgbClr val="4C4C4C"/>
                        </a:buClr>
                        <a:buFont typeface="Arial"/>
                        <a:buChar char="•"/>
                      </a:pPr>
                      <a:endParaRPr sz="1100"/>
                    </a:p>
                    <a:p>
                      <a:pPr marL="415925">
                        <a:lnSpc>
                          <a:spcPct val="100000"/>
                        </a:lnSpc>
                      </a:pPr>
                      <a:r>
                        <a:rPr sz="1800" spc="-5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1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om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145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5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13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15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1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-5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spc="-1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5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rd</a:t>
                      </a:r>
                      <a:r>
                        <a:rPr sz="1800" spc="0" dirty="0">
                          <a:solidFill>
                            <a:srgbClr val="FF3636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000"/>
                        </a:lnSpc>
                      </a:pPr>
                      <a:endParaRPr sz="900"/>
                    </a:p>
                    <a:p>
                      <a:pPr>
                        <a:lnSpc>
                          <a:spcPts val="1200"/>
                        </a:lnSpc>
                        <a:spcBef>
                          <a:spcPts val="80"/>
                        </a:spcBef>
                      </a:pPr>
                      <a:endParaRPr sz="1100"/>
                    </a:p>
                    <a:p>
                      <a:pPr marL="596900" indent="-181610">
                        <a:lnSpc>
                          <a:spcPct val="100000"/>
                        </a:lnSpc>
                        <a:buClr>
                          <a:srgbClr val="4C4C4C"/>
                        </a:buClr>
                        <a:buFont typeface="Arial"/>
                        <a:buChar char="•"/>
                        <a:tabLst>
                          <a:tab pos="596900" algn="l"/>
                        </a:tabLst>
                      </a:pP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em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tu</a:t>
                      </a:r>
                      <a:r>
                        <a:rPr sz="1800" spc="-2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14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-2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tt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000"/>
                        </a:lnSpc>
                        <a:buClr>
                          <a:srgbClr val="4C4C4C"/>
                        </a:buClr>
                        <a:buFont typeface="Arial"/>
                        <a:buChar char="•"/>
                      </a:pPr>
                      <a:endParaRPr sz="900"/>
                    </a:p>
                    <a:p>
                      <a:pPr>
                        <a:lnSpc>
                          <a:spcPts val="1200"/>
                        </a:lnSpc>
                        <a:spcBef>
                          <a:spcPts val="67"/>
                        </a:spcBef>
                        <a:buClr>
                          <a:srgbClr val="4C4C4C"/>
                        </a:buClr>
                        <a:buFont typeface="Arial"/>
                        <a:buChar char="•"/>
                      </a:pPr>
                      <a:endParaRPr sz="1100"/>
                    </a:p>
                    <a:p>
                      <a:pPr marL="596900" indent="-181610">
                        <a:lnSpc>
                          <a:spcPct val="100000"/>
                        </a:lnSpc>
                        <a:buClr>
                          <a:srgbClr val="4C4C4C"/>
                        </a:buClr>
                        <a:buFont typeface="Arial"/>
                        <a:buChar char="•"/>
                        <a:tabLst>
                          <a:tab pos="596900" algn="l"/>
                        </a:tabLst>
                      </a:pP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ea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ng</a:t>
                      </a:r>
                      <a:r>
                        <a:rPr sz="1800" spc="15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ame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000"/>
                        </a:lnSpc>
                        <a:buClr>
                          <a:srgbClr val="4C4C4C"/>
                        </a:buClr>
                        <a:buFont typeface="Arial"/>
                        <a:buChar char="•"/>
                      </a:pPr>
                      <a:endParaRPr sz="900"/>
                    </a:p>
                    <a:p>
                      <a:pPr>
                        <a:lnSpc>
                          <a:spcPts val="1200"/>
                        </a:lnSpc>
                        <a:spcBef>
                          <a:spcPts val="80"/>
                        </a:spcBef>
                        <a:buClr>
                          <a:srgbClr val="4C4C4C"/>
                        </a:buClr>
                        <a:buFont typeface="Arial"/>
                        <a:buChar char="•"/>
                      </a:pPr>
                      <a:endParaRPr sz="1100"/>
                    </a:p>
                    <a:p>
                      <a:pPr marL="596900" indent="-181610">
                        <a:lnSpc>
                          <a:spcPct val="100000"/>
                        </a:lnSpc>
                        <a:buClr>
                          <a:srgbClr val="4C4C4C"/>
                        </a:buClr>
                        <a:buFont typeface="Arial"/>
                        <a:buChar char="•"/>
                        <a:tabLst>
                          <a:tab pos="596900" algn="l"/>
                        </a:tabLst>
                      </a:pP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gr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800" spc="13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2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nt</a:t>
                      </a:r>
                      <a:r>
                        <a:rPr sz="18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spc="-1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5399">
                      <a:solidFill>
                        <a:srgbClr val="FF3737"/>
                      </a:solidFill>
                      <a:prstDash val="solid"/>
                    </a:lnR>
                    <a:lnT w="25399">
                      <a:solidFill>
                        <a:srgbClr val="FF3737"/>
                      </a:solidFill>
                      <a:prstDash val="solid"/>
                    </a:lnT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FF3737"/>
                      </a:solidFill>
                      <a:prstDash val="solid"/>
                    </a:lnL>
                    <a:lnT w="25399">
                      <a:solidFill>
                        <a:srgbClr val="FF3737"/>
                      </a:solidFill>
                      <a:prstDash val="solid"/>
                    </a:lnT>
                    <a:solidFill>
                      <a:srgbClr val="EE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801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Improvements in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000" dirty="0"/>
              <a:t>Multiple scenarios</a:t>
            </a:r>
          </a:p>
          <a:p>
            <a:r>
              <a:rPr lang="en-CA" sz="3000" dirty="0"/>
              <a:t>Calibration tool (SPF, BLM, # iterations)</a:t>
            </a:r>
          </a:p>
        </p:txBody>
      </p:sp>
    </p:spTree>
    <p:extLst>
      <p:ext uri="{BB962C8B-B14F-4D97-AF65-F5344CB8AC3E}">
        <p14:creationId xmlns:p14="http://schemas.microsoft.com/office/powerpoint/2010/main" val="2286111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14" y="127505"/>
            <a:ext cx="8357787" cy="652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800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8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CA" b="1" dirty="0"/>
              <a:t>How can we combine all this information in a meaningful way for conservation?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56312"/>
            <a:ext cx="8229600" cy="3869851"/>
          </a:xfrm>
        </p:spPr>
        <p:txBody>
          <a:bodyPr/>
          <a:lstStyle/>
          <a:p>
            <a:r>
              <a:rPr lang="en-CA" dirty="0"/>
              <a:t>Decision support tools: </a:t>
            </a:r>
            <a:r>
              <a:rPr lang="en-CA" b="1" dirty="0" err="1">
                <a:solidFill>
                  <a:srgbClr val="FF0000"/>
                </a:solidFill>
              </a:rPr>
              <a:t>Marxan</a:t>
            </a:r>
            <a:endParaRPr lang="en-CA" b="1" dirty="0">
              <a:solidFill>
                <a:srgbClr val="FF0000"/>
              </a:solidFill>
            </a:endParaRPr>
          </a:p>
          <a:p>
            <a:pPr lvl="1"/>
            <a:r>
              <a:rPr lang="en-CA" b="1" dirty="0"/>
              <a:t>Planning units</a:t>
            </a:r>
            <a:r>
              <a:rPr lang="en-CA" dirty="0"/>
              <a:t> (e.g. properties, watersheds, hexagons, …)</a:t>
            </a:r>
          </a:p>
          <a:p>
            <a:pPr lvl="1"/>
            <a:r>
              <a:rPr lang="en-CA" b="1" dirty="0"/>
              <a:t>Species or Feature targets </a:t>
            </a:r>
            <a:r>
              <a:rPr lang="en-CA" dirty="0"/>
              <a:t>(e.g. protect 20% old forest, …)</a:t>
            </a:r>
          </a:p>
          <a:p>
            <a:pPr lvl="1"/>
            <a:r>
              <a:rPr lang="en-CA" dirty="0"/>
              <a:t>Create </a:t>
            </a:r>
            <a:r>
              <a:rPr lang="en-CA" b="1" dirty="0"/>
              <a:t>compact reserve systems </a:t>
            </a:r>
            <a:r>
              <a:rPr lang="en-CA" dirty="0"/>
              <a:t>to reduce e.g. edge effects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133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CA" b="1" dirty="0"/>
              <a:t>Output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Mostly for </a:t>
            </a:r>
            <a:br>
              <a:rPr lang="en-CA" dirty="0"/>
            </a:br>
            <a:r>
              <a:rPr lang="en-CA" dirty="0"/>
              <a:t>calibration</a:t>
            </a:r>
          </a:p>
          <a:p>
            <a:endParaRPr lang="en-CA" dirty="0"/>
          </a:p>
          <a:p>
            <a:r>
              <a:rPr lang="en-CA" b="1" dirty="0"/>
              <a:t>SPF + MPM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0" y="4817705"/>
            <a:ext cx="84296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816" y="1161122"/>
            <a:ext cx="5154050" cy="40518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184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Marxan</a:t>
            </a:r>
            <a:r>
              <a:rPr lang="en-US" b="1" dirty="0"/>
              <a:t> using simulated annealing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10 Biodiversity features/</a:t>
            </a:r>
            <a:br>
              <a:rPr lang="en-CA" dirty="0"/>
            </a:br>
            <a:r>
              <a:rPr lang="en-CA" dirty="0"/>
              <a:t>	constraints </a:t>
            </a:r>
          </a:p>
          <a:p>
            <a:pPr lvl="1"/>
            <a:r>
              <a:rPr lang="en-CA" dirty="0"/>
              <a:t>Protect X% of each</a:t>
            </a:r>
            <a:br>
              <a:rPr lang="en-CA" dirty="0"/>
            </a:br>
            <a:endParaRPr lang="en-CA" dirty="0"/>
          </a:p>
          <a:p>
            <a:r>
              <a:rPr lang="en-CA" dirty="0"/>
              <a:t>Planning units</a:t>
            </a:r>
          </a:p>
          <a:p>
            <a:pPr lvl="1"/>
            <a:r>
              <a:rPr lang="en-CA" dirty="0"/>
              <a:t>Cadastral data (198k parcels)</a:t>
            </a:r>
            <a:br>
              <a:rPr lang="en-CA" dirty="0"/>
            </a:br>
            <a:endParaRPr lang="en-CA" dirty="0"/>
          </a:p>
          <a:p>
            <a:r>
              <a:rPr lang="en-CA" dirty="0"/>
              <a:t>Minimize cost ($)</a:t>
            </a:r>
            <a:br>
              <a:rPr lang="en-CA" dirty="0"/>
            </a:br>
            <a:endParaRPr lang="en-CA" dirty="0"/>
          </a:p>
          <a:p>
            <a:pPr lvl="1"/>
            <a:endParaRPr lang="en-CA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1090" y="1436557"/>
            <a:ext cx="353291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08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Integer Linear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586"/>
            <a:ext cx="9144000" cy="37909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621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No more calibration necessary</a:t>
            </a:r>
          </a:p>
          <a:p>
            <a:r>
              <a:rPr lang="en-CA" dirty="0"/>
              <a:t>BLM type approach in paper, but not </a:t>
            </a:r>
            <a:r>
              <a:rPr lang="en-CA"/>
              <a:t>included in tool (yet)</a:t>
            </a:r>
          </a:p>
        </p:txBody>
      </p:sp>
    </p:spTree>
    <p:extLst>
      <p:ext uri="{BB962C8B-B14F-4D97-AF65-F5344CB8AC3E}">
        <p14:creationId xmlns:p14="http://schemas.microsoft.com/office/powerpoint/2010/main" val="3055464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Scaling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57059" y="3435282"/>
                <a:ext cx="6114516" cy="30603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/>
                        </a:rPr>
                        <m:t>𝑚𝑖𝑛𝑖𝑚𝑖𝑧𝑒</m:t>
                      </m:r>
                      <m:r>
                        <a:rPr lang="en-CA" i="1" smtClean="0">
                          <a:latin typeface="Cambria Math"/>
                        </a:rPr>
                        <m:t>       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i="1">
                              <a:latin typeface="Cambria Math"/>
                            </a:rPr>
                            <m:t>𝑖</m:t>
                          </m:r>
                          <m:r>
                            <a:rPr lang="en-CA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CA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i="1">
                              <a:latin typeface="Cambria Math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/>
                                </a:rPr>
                                <m:t>𝑝𝑢</m:t>
                              </m:r>
                              <m:r>
                                <a:rPr lang="en-CA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CA" i="1">
                                  <a:latin typeface="Cambria Math"/>
                                </a:rPr>
                                <m:t>𝑐𝑜𝑠𝑡</m:t>
                              </m:r>
                            </m:e>
                            <m:sub>
                              <m:r>
                                <a:rPr lang="en-CA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dirty="0"/>
              </a:p>
              <a:p>
                <a:r>
                  <a:rPr lang="en-CA" dirty="0"/>
                  <a:t>					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𝑠𝑢𝑏𝑗𝑒𝑐𝑡</m:t>
                    </m:r>
                    <m:r>
                      <a:rPr lang="en-CA" i="1">
                        <a:latin typeface="Cambria Math"/>
                      </a:rPr>
                      <m:t> </m:t>
                    </m:r>
                    <m:r>
                      <a:rPr lang="en-CA" i="1">
                        <a:latin typeface="Cambria Math"/>
                      </a:rPr>
                      <m:t>𝑡𝑜</m:t>
                    </m:r>
                    <m:r>
                      <a:rPr lang="en-CA" i="1">
                        <a:latin typeface="Cambria Math"/>
                      </a:rPr>
                      <m:t>       </m:t>
                    </m:r>
                    <m:nary>
                      <m:naryPr>
                        <m:chr m:val="∑"/>
                        <m:limLoc m:val="undOvr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/>
                          </a:rPr>
                          <m:t>𝑖</m:t>
                        </m:r>
                        <m:r>
                          <a:rPr lang="en-CA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CA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CA" i="1">
                            <a:latin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𝑂𝐹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CA" i="1">
                        <a:latin typeface="Cambria Math"/>
                      </a:rPr>
                      <m:t>≥</m:t>
                    </m:r>
                    <m:r>
                      <a:rPr lang="en-CA" i="1">
                        <a:latin typeface="Cambria Math"/>
                      </a:rPr>
                      <m:t>𝑂𝐹</m:t>
                    </m:r>
                    <m:r>
                      <a:rPr lang="en-CA" i="1">
                        <a:latin typeface="Cambria Math"/>
                      </a:rPr>
                      <m:t> </m:t>
                    </m:r>
                    <m:r>
                      <a:rPr lang="en-CA" i="1">
                        <a:latin typeface="Cambria Math"/>
                      </a:rPr>
                      <m:t>𝑇𝑎𝑟𝑔𝑒𝑡</m:t>
                    </m:r>
                  </m:oMath>
                </a14:m>
                <a:endParaRPr lang="en-CA" dirty="0"/>
              </a:p>
              <a:p>
                <a:r>
                  <a:rPr lang="en-CA" dirty="0"/>
                  <a:t>						            		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/>
                      </a:rPr>
                      <m:t>          </m:t>
                    </m:r>
                    <m:nary>
                      <m:naryPr>
                        <m:chr m:val="∑"/>
                        <m:limLoc m:val="undOvr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 i="1">
                            <a:latin typeface="Cambria Math"/>
                          </a:rPr>
                          <m:t>𝑖</m:t>
                        </m:r>
                        <m:r>
                          <a:rPr lang="en-CA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CA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CA" i="1">
                            <a:latin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𝑆𝐴𝑉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CA" i="1">
                        <a:latin typeface="Cambria Math"/>
                      </a:rPr>
                      <m:t>≥</m:t>
                    </m:r>
                    <m:r>
                      <a:rPr lang="en-CA" i="1">
                        <a:latin typeface="Cambria Math"/>
                      </a:rPr>
                      <m:t>𝑆𝐴𝑉</m:t>
                    </m:r>
                    <m:r>
                      <a:rPr lang="en-CA" i="1">
                        <a:latin typeface="Cambria Math"/>
                      </a:rPr>
                      <m:t> </m:t>
                    </m:r>
                    <m:r>
                      <a:rPr lang="en-CA" i="1">
                        <a:latin typeface="Cambria Math"/>
                      </a:rPr>
                      <m:t>𝑇𝑎𝑟𝑔𝑒𝑡</m:t>
                    </m:r>
                  </m:oMath>
                </a14:m>
                <a:r>
                  <a:rPr lang="en-CA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CA" dirty="0"/>
              </a:p>
              <a:p>
                <a:endParaRPr lang="en-CA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/>
                        </a:rPr>
                        <m:t>𝐿𝑖𝑛𝑒𝑎𝑟</m:t>
                      </m:r>
                      <m:r>
                        <a:rPr lang="en-CA" i="1">
                          <a:latin typeface="Cambria Math"/>
                        </a:rPr>
                        <m:t> </m:t>
                      </m:r>
                      <m:r>
                        <a:rPr lang="en-CA" i="1">
                          <a:latin typeface="Cambria Math"/>
                        </a:rPr>
                        <m:t>𝑃𝑟𝑜𝑔𝑟𝑎𝑚𝑚𝑖𝑛𝑔</m:t>
                      </m:r>
                      <m:r>
                        <a:rPr lang="en-CA" i="1">
                          <a:latin typeface="Cambria Math"/>
                        </a:rPr>
                        <m:t>:0 ≤</m:t>
                      </m:r>
                      <m:r>
                        <a:rPr lang="en-CA" i="1">
                          <a:latin typeface="Cambria Math"/>
                        </a:rPr>
                        <m:t>𝑥</m:t>
                      </m:r>
                      <m:r>
                        <a:rPr lang="en-CA" i="1">
                          <a:latin typeface="Cambria Math"/>
                        </a:rPr>
                        <m:t> ≤1</m:t>
                      </m:r>
                    </m:oMath>
                    <m:oMath xmlns:m="http://schemas.openxmlformats.org/officeDocument/2006/math">
                      <m:r>
                        <a:rPr lang="en-CA" i="1">
                          <a:latin typeface="Cambria Math"/>
                        </a:rPr>
                        <m:t>𝐼𝑛𝑡𝑒𝑔𝑒𝑟</m:t>
                      </m:r>
                      <m:r>
                        <a:rPr lang="en-CA" i="1">
                          <a:latin typeface="Cambria Math"/>
                        </a:rPr>
                        <m:t> </m:t>
                      </m:r>
                      <m:r>
                        <a:rPr lang="en-CA" i="1">
                          <a:latin typeface="Cambria Math"/>
                        </a:rPr>
                        <m:t>𝐿𝑖𝑛𝑒𝑎𝑟</m:t>
                      </m:r>
                      <m:r>
                        <a:rPr lang="en-CA" i="1">
                          <a:latin typeface="Cambria Math"/>
                        </a:rPr>
                        <m:t> </m:t>
                      </m:r>
                      <m:r>
                        <a:rPr lang="en-CA" i="1">
                          <a:latin typeface="Cambria Math"/>
                        </a:rPr>
                        <m:t>𝑃𝑟𝑜𝑔𝑟𝑎𝑚𝑚𝑖𝑛𝑔</m:t>
                      </m:r>
                      <m:r>
                        <a:rPr lang="en-CA" i="1">
                          <a:latin typeface="Cambria Math"/>
                        </a:rPr>
                        <m:t> :</m:t>
                      </m:r>
                      <m:r>
                        <a:rPr lang="en-CA" i="1">
                          <a:latin typeface="Cambria Math"/>
                        </a:rPr>
                        <m:t>𝑥</m:t>
                      </m:r>
                      <m:r>
                        <a:rPr lang="en-CA" i="1">
                          <a:latin typeface="Cambria Math"/>
                        </a:rPr>
                        <m:t> </m:t>
                      </m:r>
                      <m:r>
                        <a:rPr lang="en-CA" i="1">
                          <a:latin typeface="Cambria Math"/>
                        </a:rPr>
                        <m:t>𝑏𝑖𝑛𝑎𝑟𝑦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059" y="3435282"/>
                <a:ext cx="6114516" cy="3060390"/>
              </a:xfrm>
              <a:prstGeom prst="rect">
                <a:avLst/>
              </a:prstGeom>
              <a:blipFill rotWithShape="1">
                <a:blip r:embed="rId2"/>
                <a:stretch>
                  <a:fillRect b="-5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524477" y="2965168"/>
            <a:ext cx="397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Solution: Linear Programming</a:t>
            </a:r>
          </a:p>
        </p:txBody>
      </p:sp>
      <p:sp>
        <p:nvSpPr>
          <p:cNvPr id="13328" name="AutoShape 41"/>
          <p:cNvSpPr>
            <a:spLocks noChangeAspect="1" noChangeArrowheads="1" noTextEdit="1"/>
          </p:cNvSpPr>
          <p:nvPr/>
        </p:nvSpPr>
        <p:spPr bwMode="auto">
          <a:xfrm>
            <a:off x="1868402" y="1304926"/>
            <a:ext cx="5354634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29" name="Rectangle 43"/>
          <p:cNvSpPr>
            <a:spLocks noChangeArrowheads="1"/>
          </p:cNvSpPr>
          <p:nvPr/>
        </p:nvSpPr>
        <p:spPr bwMode="auto">
          <a:xfrm>
            <a:off x="1868402" y="1330326"/>
            <a:ext cx="2047874" cy="369888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30" name="Rectangle 44"/>
          <p:cNvSpPr>
            <a:spLocks noChangeArrowheads="1"/>
          </p:cNvSpPr>
          <p:nvPr/>
        </p:nvSpPr>
        <p:spPr bwMode="auto">
          <a:xfrm>
            <a:off x="3916276" y="1330326"/>
            <a:ext cx="1487487" cy="369888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31" name="Rectangle 45"/>
          <p:cNvSpPr>
            <a:spLocks noChangeArrowheads="1"/>
          </p:cNvSpPr>
          <p:nvPr/>
        </p:nvSpPr>
        <p:spPr bwMode="auto">
          <a:xfrm>
            <a:off x="5403763" y="1330326"/>
            <a:ext cx="1819274" cy="369888"/>
          </a:xfrm>
          <a:prstGeom prst="rect">
            <a:avLst/>
          </a:prstGeom>
          <a:solidFill>
            <a:srgbClr val="4F81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32" name="Rectangle 46"/>
          <p:cNvSpPr>
            <a:spLocks noChangeArrowheads="1"/>
          </p:cNvSpPr>
          <p:nvPr/>
        </p:nvSpPr>
        <p:spPr bwMode="auto">
          <a:xfrm>
            <a:off x="1868402" y="1700214"/>
            <a:ext cx="2047874" cy="371475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33" name="Rectangle 47"/>
          <p:cNvSpPr>
            <a:spLocks noChangeArrowheads="1"/>
          </p:cNvSpPr>
          <p:nvPr/>
        </p:nvSpPr>
        <p:spPr bwMode="auto">
          <a:xfrm>
            <a:off x="3916276" y="1700214"/>
            <a:ext cx="1487487" cy="371475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34" name="Rectangle 48"/>
          <p:cNvSpPr>
            <a:spLocks noChangeArrowheads="1"/>
          </p:cNvSpPr>
          <p:nvPr/>
        </p:nvSpPr>
        <p:spPr bwMode="auto">
          <a:xfrm>
            <a:off x="5403763" y="1700214"/>
            <a:ext cx="1819274" cy="371475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35" name="Rectangle 49"/>
          <p:cNvSpPr>
            <a:spLocks noChangeArrowheads="1"/>
          </p:cNvSpPr>
          <p:nvPr/>
        </p:nvSpPr>
        <p:spPr bwMode="auto">
          <a:xfrm>
            <a:off x="1868402" y="2071689"/>
            <a:ext cx="2047874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36" name="Rectangle 50"/>
          <p:cNvSpPr>
            <a:spLocks noChangeArrowheads="1"/>
          </p:cNvSpPr>
          <p:nvPr/>
        </p:nvSpPr>
        <p:spPr bwMode="auto">
          <a:xfrm>
            <a:off x="3916276" y="2071689"/>
            <a:ext cx="1487487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37" name="Rectangle 51"/>
          <p:cNvSpPr>
            <a:spLocks noChangeArrowheads="1"/>
          </p:cNvSpPr>
          <p:nvPr/>
        </p:nvSpPr>
        <p:spPr bwMode="auto">
          <a:xfrm>
            <a:off x="5403763" y="2071689"/>
            <a:ext cx="1819274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38" name="Rectangle 52"/>
          <p:cNvSpPr>
            <a:spLocks noChangeArrowheads="1"/>
          </p:cNvSpPr>
          <p:nvPr/>
        </p:nvSpPr>
        <p:spPr bwMode="auto">
          <a:xfrm>
            <a:off x="1868402" y="2441576"/>
            <a:ext cx="2047874" cy="371475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39" name="Rectangle 53"/>
          <p:cNvSpPr>
            <a:spLocks noChangeArrowheads="1"/>
          </p:cNvSpPr>
          <p:nvPr/>
        </p:nvSpPr>
        <p:spPr bwMode="auto">
          <a:xfrm>
            <a:off x="3916276" y="2441576"/>
            <a:ext cx="1487487" cy="371475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40" name="Rectangle 54"/>
          <p:cNvSpPr>
            <a:spLocks noChangeArrowheads="1"/>
          </p:cNvSpPr>
          <p:nvPr/>
        </p:nvSpPr>
        <p:spPr bwMode="auto">
          <a:xfrm>
            <a:off x="5403763" y="2441576"/>
            <a:ext cx="1819274" cy="371475"/>
          </a:xfrm>
          <a:prstGeom prst="rect">
            <a:avLst/>
          </a:prstGeom>
          <a:solidFill>
            <a:srgbClr val="E9ED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41" name="Line 55"/>
          <p:cNvSpPr>
            <a:spLocks noChangeShapeType="1"/>
          </p:cNvSpPr>
          <p:nvPr/>
        </p:nvSpPr>
        <p:spPr bwMode="auto">
          <a:xfrm>
            <a:off x="1863640" y="1700214"/>
            <a:ext cx="5365747" cy="0"/>
          </a:xfrm>
          <a:prstGeom prst="line">
            <a:avLst/>
          </a:prstGeom>
          <a:noFill/>
          <a:ln w="12700" cap="flat">
            <a:solidFill>
              <a:srgbClr val="4F81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42" name="Line 56"/>
          <p:cNvSpPr>
            <a:spLocks noChangeShapeType="1"/>
          </p:cNvSpPr>
          <p:nvPr/>
        </p:nvSpPr>
        <p:spPr bwMode="auto">
          <a:xfrm>
            <a:off x="1863640" y="2071689"/>
            <a:ext cx="5365747" cy="0"/>
          </a:xfrm>
          <a:prstGeom prst="line">
            <a:avLst/>
          </a:prstGeom>
          <a:noFill/>
          <a:ln w="12700" cap="flat">
            <a:solidFill>
              <a:srgbClr val="4F81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3343" name="Line 57"/>
          <p:cNvSpPr>
            <a:spLocks noChangeShapeType="1"/>
          </p:cNvSpPr>
          <p:nvPr/>
        </p:nvSpPr>
        <p:spPr bwMode="auto">
          <a:xfrm>
            <a:off x="1863640" y="2441576"/>
            <a:ext cx="5365747" cy="0"/>
          </a:xfrm>
          <a:prstGeom prst="line">
            <a:avLst/>
          </a:prstGeom>
          <a:noFill/>
          <a:ln w="12700" cap="flat">
            <a:solidFill>
              <a:srgbClr val="4F81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2" name="Line 58"/>
          <p:cNvSpPr>
            <a:spLocks noChangeShapeType="1"/>
          </p:cNvSpPr>
          <p:nvPr/>
        </p:nvSpPr>
        <p:spPr bwMode="auto">
          <a:xfrm>
            <a:off x="1868402" y="1323976"/>
            <a:ext cx="0" cy="1495425"/>
          </a:xfrm>
          <a:prstGeom prst="line">
            <a:avLst/>
          </a:prstGeom>
          <a:noFill/>
          <a:ln w="12700" cap="flat">
            <a:solidFill>
              <a:srgbClr val="4F81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Line 59"/>
          <p:cNvSpPr>
            <a:spLocks noChangeShapeType="1"/>
          </p:cNvSpPr>
          <p:nvPr/>
        </p:nvSpPr>
        <p:spPr bwMode="auto">
          <a:xfrm>
            <a:off x="7223037" y="1323976"/>
            <a:ext cx="0" cy="1495425"/>
          </a:xfrm>
          <a:prstGeom prst="line">
            <a:avLst/>
          </a:prstGeom>
          <a:noFill/>
          <a:ln w="12700" cap="flat">
            <a:solidFill>
              <a:srgbClr val="4F81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4" name="Line 60"/>
          <p:cNvSpPr>
            <a:spLocks noChangeShapeType="1"/>
          </p:cNvSpPr>
          <p:nvPr/>
        </p:nvSpPr>
        <p:spPr bwMode="auto">
          <a:xfrm>
            <a:off x="1863640" y="1330326"/>
            <a:ext cx="5365747" cy="0"/>
          </a:xfrm>
          <a:prstGeom prst="line">
            <a:avLst/>
          </a:prstGeom>
          <a:noFill/>
          <a:ln w="12700" cap="flat">
            <a:solidFill>
              <a:srgbClr val="4F81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5" name="Line 61"/>
          <p:cNvSpPr>
            <a:spLocks noChangeShapeType="1"/>
          </p:cNvSpPr>
          <p:nvPr/>
        </p:nvSpPr>
        <p:spPr bwMode="auto">
          <a:xfrm>
            <a:off x="1863640" y="2813051"/>
            <a:ext cx="5365747" cy="0"/>
          </a:xfrm>
          <a:prstGeom prst="line">
            <a:avLst/>
          </a:prstGeom>
          <a:noFill/>
          <a:ln w="12700" cap="flat">
            <a:solidFill>
              <a:srgbClr val="4F81B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6" name="Rectangle 62"/>
          <p:cNvSpPr>
            <a:spLocks noChangeArrowheads="1"/>
          </p:cNvSpPr>
          <p:nvPr/>
        </p:nvSpPr>
        <p:spPr bwMode="auto">
          <a:xfrm>
            <a:off x="4009939" y="1371601"/>
            <a:ext cx="14112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Local (CDFCP)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63"/>
          <p:cNvSpPr>
            <a:spLocks noChangeArrowheads="1"/>
          </p:cNvSpPr>
          <p:nvPr/>
        </p:nvSpPr>
        <p:spPr bwMode="auto">
          <a:xfrm>
            <a:off x="5495838" y="1371601"/>
            <a:ext cx="942974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Regional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64"/>
          <p:cNvSpPr>
            <a:spLocks noChangeArrowheads="1"/>
          </p:cNvSpPr>
          <p:nvPr/>
        </p:nvSpPr>
        <p:spPr bwMode="auto">
          <a:xfrm>
            <a:off x="6367375" y="1371601"/>
            <a:ext cx="876299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itchFamily="34" charset="0"/>
                <a:cs typeface="Arial" pitchFamily="34" charset="0"/>
              </a:rPr>
              <a:t>(NPLCC)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65"/>
          <p:cNvSpPr>
            <a:spLocks noChangeArrowheads="1"/>
          </p:cNvSpPr>
          <p:nvPr/>
        </p:nvSpPr>
        <p:spPr bwMode="auto">
          <a:xfrm>
            <a:off x="2512927" y="1743076"/>
            <a:ext cx="1431924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Planning units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66"/>
          <p:cNvSpPr>
            <a:spLocks noChangeArrowheads="1"/>
          </p:cNvSpPr>
          <p:nvPr/>
        </p:nvSpPr>
        <p:spPr bwMode="auto">
          <a:xfrm>
            <a:off x="4433801" y="1743076"/>
            <a:ext cx="5699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198k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67"/>
          <p:cNvSpPr>
            <a:spLocks noChangeArrowheads="1"/>
          </p:cNvSpPr>
          <p:nvPr/>
        </p:nvSpPr>
        <p:spPr bwMode="auto">
          <a:xfrm>
            <a:off x="6072100" y="1743076"/>
            <a:ext cx="603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2.4M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auto">
          <a:xfrm>
            <a:off x="1984290" y="2112964"/>
            <a:ext cx="12525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Time to run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auto">
          <a:xfrm>
            <a:off x="3116177" y="2112964"/>
            <a:ext cx="831849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Marxan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auto">
          <a:xfrm>
            <a:off x="4398876" y="2112964"/>
            <a:ext cx="6429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5 min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auto">
          <a:xfrm>
            <a:off x="6021300" y="2112964"/>
            <a:ext cx="7096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cs typeface="Arial" pitchFamily="34" charset="0"/>
              </a:rPr>
              <a:t>2 days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479590" y="2484439"/>
            <a:ext cx="4108878" cy="276999"/>
            <a:chOff x="2479590" y="2484439"/>
            <a:chExt cx="4108878" cy="276999"/>
          </a:xfrm>
        </p:grpSpPr>
        <p:sp>
          <p:nvSpPr>
            <p:cNvPr id="46" name="Rectangle 72"/>
            <p:cNvSpPr>
              <a:spLocks noChangeArrowheads="1"/>
            </p:cNvSpPr>
            <p:nvPr/>
          </p:nvSpPr>
          <p:spPr bwMode="auto">
            <a:xfrm>
              <a:off x="2479590" y="2484439"/>
              <a:ext cx="35747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cs typeface="Arial" pitchFamily="34" charset="0"/>
                </a:rPr>
                <a:t>Tim</a:t>
              </a:r>
              <a:endPara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8" name="Rectangle 73"/>
            <p:cNvSpPr>
              <a:spLocks noChangeArrowheads="1"/>
            </p:cNvSpPr>
            <p:nvPr/>
          </p:nvSpPr>
          <p:spPr bwMode="auto">
            <a:xfrm>
              <a:off x="2825664" y="2484439"/>
              <a:ext cx="114069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cs typeface="Arial" pitchFamily="34" charset="0"/>
                </a:rPr>
                <a:t>e to run LP*</a:t>
              </a:r>
              <a:endPara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9" name="Rectangle 74"/>
            <p:cNvSpPr>
              <a:spLocks noChangeArrowheads="1"/>
            </p:cNvSpPr>
            <p:nvPr/>
          </p:nvSpPr>
          <p:spPr bwMode="auto">
            <a:xfrm>
              <a:off x="4368713" y="2484439"/>
              <a:ext cx="5899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cs typeface="Arial" pitchFamily="34" charset="0"/>
                </a:rPr>
                <a:t>10 sec</a:t>
              </a:r>
              <a:endPara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50" name="Rectangle 75"/>
            <p:cNvSpPr>
              <a:spLocks noChangeArrowheads="1"/>
            </p:cNvSpPr>
            <p:nvPr/>
          </p:nvSpPr>
          <p:spPr bwMode="auto">
            <a:xfrm>
              <a:off x="6051462" y="2484439"/>
              <a:ext cx="53700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itchFamily="34" charset="0"/>
                  <a:cs typeface="Arial" pitchFamily="34" charset="0"/>
                </a:rPr>
                <a:t>3 min</a:t>
              </a:r>
              <a:endPara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cs typeface="Arial" pitchFamily="34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7571575" y="6322025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*Using </a:t>
            </a:r>
            <a:r>
              <a:rPr lang="en-CA" dirty="0" err="1"/>
              <a:t>Gurobi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820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Gurobi</a:t>
            </a:r>
            <a:r>
              <a:rPr lang="en-US" b="1" dirty="0"/>
              <a:t> vs Open Source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 constraints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19529" y="2443395"/>
          <a:ext cx="8094689" cy="285718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769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11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53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356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71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9990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09071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pu's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Gurobi (ILP)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lpSolve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Rglpk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Rsymph LP (ff)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clpAPI (LP)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lpSolveAPI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9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0.028</a:t>
                      </a:r>
                      <a:endParaRPr lang="en-US" sz="20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0.256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0.955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0.008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0.002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0.028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0.206</a:t>
                      </a:r>
                      <a:endParaRPr lang="en-US" sz="20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2+h (canceled)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0.244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0.225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1.92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9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100k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5.14</a:t>
                      </a:r>
                      <a:endParaRPr lang="en-US" sz="20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-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820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32.85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35.38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200 (limit)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9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42.51</a:t>
                      </a:r>
                      <a:endParaRPr lang="en-US" sz="2000" b="1" i="0" u="none" strike="noStrike" dirty="0">
                        <a:solidFill>
                          <a:srgbClr val="C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-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11300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5078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5100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200</a:t>
                      </a:r>
                      <a:r>
                        <a:rPr lang="en-US" sz="2000" u="none" strike="noStrike" baseline="0" dirty="0">
                          <a:effectLst/>
                        </a:rPr>
                        <a:t>0 (timed out)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51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But, speed is really just a side benefit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Marxan</a:t>
            </a:r>
            <a:r>
              <a:rPr lang="en-CA" dirty="0"/>
              <a:t> = near optimal solution</a:t>
            </a:r>
          </a:p>
          <a:p>
            <a:r>
              <a:rPr lang="en-CA" dirty="0"/>
              <a:t>ILP = optimal solution</a:t>
            </a:r>
          </a:p>
          <a:p>
            <a:endParaRPr lang="en-CA" dirty="0"/>
          </a:p>
          <a:p>
            <a:r>
              <a:rPr lang="en-CA" dirty="0"/>
              <a:t>As an example for the CDF:</a:t>
            </a:r>
          </a:p>
          <a:p>
            <a:pPr lvl="1"/>
            <a:r>
              <a:rPr lang="en-CA" dirty="0"/>
              <a:t>Preliminary scenario for tax shifting paper</a:t>
            </a:r>
          </a:p>
          <a:p>
            <a:pPr lvl="1"/>
            <a:r>
              <a:rPr lang="en-CA" dirty="0" err="1"/>
              <a:t>Marxan</a:t>
            </a:r>
            <a:r>
              <a:rPr lang="en-CA" dirty="0"/>
              <a:t> solution cost $229 million</a:t>
            </a:r>
          </a:p>
          <a:p>
            <a:pPr lvl="1"/>
            <a:r>
              <a:rPr lang="en-CA" dirty="0"/>
              <a:t>ILP solution cost $151 million</a:t>
            </a:r>
          </a:p>
          <a:p>
            <a:pPr lvl="1"/>
            <a:r>
              <a:rPr lang="en-CA" b="1" dirty="0"/>
              <a:t>34% reduction in cost</a:t>
            </a:r>
          </a:p>
        </p:txBody>
      </p:sp>
    </p:spTree>
    <p:extLst>
      <p:ext uri="{BB962C8B-B14F-4D97-AF65-F5344CB8AC3E}">
        <p14:creationId xmlns:p14="http://schemas.microsoft.com/office/powerpoint/2010/main" val="3512610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09"/>
            <a:ext cx="9144000" cy="6597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0536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808038" y="17208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40964" name="Picture 13" descr="P1030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70188"/>
            <a:ext cx="3173413" cy="408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17" descr="P102078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3763963" cy="282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brown_creeper_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5200" y="0"/>
            <a:ext cx="1981200" cy="2905759"/>
          </a:xfrm>
          <a:prstGeom prst="rect">
            <a:avLst/>
          </a:prstGeom>
          <a:ln>
            <a:noFill/>
          </a:ln>
        </p:spPr>
      </p:pic>
      <p:pic>
        <p:nvPicPr>
          <p:cNvPr id="40968" name="Picture 12" descr="P102080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11087" y="3451236"/>
            <a:ext cx="3060700" cy="404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" descr="DSC_0214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9800" y="2154721"/>
            <a:ext cx="3124200" cy="470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90932" y="0"/>
            <a:ext cx="3753068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5394325" y="5347843"/>
            <a:ext cx="68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69634" name="Picture 2" descr="D:\Work_unchanged\Bird_maps_Graham\Forestry-Logo-with-crest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65" y="0"/>
            <a:ext cx="3923335" cy="84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917" y="5914757"/>
            <a:ext cx="2889040" cy="862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HesseVisit 00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>
          <a:xfrm>
            <a:off x="7075503" y="4087834"/>
            <a:ext cx="2077625" cy="2770167"/>
          </a:xfrm>
          <a:prstGeom prst="rect">
            <a:avLst/>
          </a:prstGeom>
          <a:noFill/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453606" y="2777396"/>
            <a:ext cx="4343400" cy="7004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4000" b="1" dirty="0"/>
              <a:t>Thank you</a:t>
            </a:r>
            <a:endParaRPr lang="en-US" sz="4000" b="1" dirty="0"/>
          </a:p>
        </p:txBody>
      </p:sp>
      <p:pic>
        <p:nvPicPr>
          <p:cNvPr id="22" name="Picture 2" descr="CDFCP Logo large text rgb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15629" cy="71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northpacificlcc.org/Themes/NPLCC/Content/Images/nplcc-log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" y="5833539"/>
            <a:ext cx="2048919" cy="10244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9" name="Picture 12" descr="http://kootenayconservation.ca/wp-content/uploads/TNT-Logo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308" y="1662554"/>
            <a:ext cx="2378984" cy="1073744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5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Why </a:t>
            </a:r>
            <a:r>
              <a:rPr lang="en-CA" b="1" dirty="0" err="1"/>
              <a:t>Marxan</a:t>
            </a:r>
            <a:r>
              <a:rPr lang="en-CA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Aids systematic reserve design for conservation planning</a:t>
            </a:r>
          </a:p>
          <a:p>
            <a:r>
              <a:rPr lang="en-CA" dirty="0"/>
              <a:t>Near optimal spatial reserve systems</a:t>
            </a:r>
          </a:p>
          <a:p>
            <a:r>
              <a:rPr lang="en-CA" dirty="0"/>
              <a:t>Most widely used systematic reserve planning software in the world.</a:t>
            </a:r>
            <a:endParaRPr lang="en-US" dirty="0"/>
          </a:p>
          <a:p>
            <a:r>
              <a:rPr lang="en-US" dirty="0"/>
              <a:t>Contributes towards a transparent, inclusive and defensible decision making process.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88093" y="4571998"/>
            <a:ext cx="4262600" cy="2170590"/>
            <a:chOff x="3783953" y="3484449"/>
            <a:chExt cx="4847778" cy="2513317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83953" y="3484449"/>
              <a:ext cx="4847778" cy="2508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910004" y="562843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2009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72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What can </a:t>
            </a:r>
            <a:r>
              <a:rPr lang="en-CA" b="1" dirty="0" err="1"/>
              <a:t>Marxan</a:t>
            </a:r>
            <a:r>
              <a:rPr lang="en-CA" b="1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Identify areas that meet targets for a range of input features for minimal cost</a:t>
            </a:r>
          </a:p>
          <a:p>
            <a:r>
              <a:rPr lang="en-CA" dirty="0"/>
              <a:t>Uses concept of complementarity </a:t>
            </a:r>
            <a:br>
              <a:rPr lang="en-CA" dirty="0"/>
            </a:br>
            <a:r>
              <a:rPr lang="en-CA" sz="2200" i="1" dirty="0"/>
              <a:t>(Select new conservation areas so that each one complements the others in the biodiversity features they contain)</a:t>
            </a:r>
          </a:p>
          <a:p>
            <a:r>
              <a:rPr lang="en-CA" dirty="0"/>
              <a:t>Can maximise compactness</a:t>
            </a:r>
          </a:p>
          <a:p>
            <a:r>
              <a:rPr lang="en-CA" dirty="0"/>
              <a:t>Can include data on ecological processes, threats, and condition</a:t>
            </a:r>
          </a:p>
          <a:p>
            <a:pPr marL="0" indent="0" algn="ctr">
              <a:buNone/>
            </a:pPr>
            <a:r>
              <a:rPr lang="en-CA" sz="3900" b="1" dirty="0">
                <a:solidFill>
                  <a:srgbClr val="FF0000"/>
                </a:solidFill>
              </a:rPr>
              <a:t/>
            </a:r>
            <a:br>
              <a:rPr lang="en-CA" sz="3900" b="1" dirty="0">
                <a:solidFill>
                  <a:srgbClr val="FF0000"/>
                </a:solidFill>
              </a:rPr>
            </a:br>
            <a:r>
              <a:rPr lang="en-CA" sz="3900" b="1" dirty="0">
                <a:solidFill>
                  <a:srgbClr val="FF0000"/>
                </a:solidFill>
              </a:rPr>
              <a:t>Decision-support, not a decision-maker</a:t>
            </a:r>
          </a:p>
        </p:txBody>
      </p:sp>
    </p:spTree>
    <p:extLst>
      <p:ext uri="{BB962C8B-B14F-4D97-AF65-F5344CB8AC3E}">
        <p14:creationId xmlns:p14="http://schemas.microsoft.com/office/powerpoint/2010/main" val="15496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What problem does </a:t>
            </a:r>
            <a:r>
              <a:rPr lang="en-CA" b="1" dirty="0" err="1"/>
              <a:t>Marxan</a:t>
            </a:r>
            <a:r>
              <a:rPr lang="en-CA" b="1" dirty="0"/>
              <a:t> solve?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98815"/>
                <a:ext cx="8229600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 algn="ctr">
                  <a:buNone/>
                </a:pPr>
                <a:r>
                  <a:rPr lang="en-US" sz="5100" b="1" dirty="0"/>
                  <a:t>Score of the configuration being tested</a:t>
                </a:r>
                <a:r>
                  <a:rPr lang="en-US" sz="5100" dirty="0"/>
                  <a:t> =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latin typeface="Cambria Math"/>
                        </a:rPr>
                        <m:t>𝑪𝒐𝒔𝒕</m:t>
                      </m:r>
                    </m:oMath>
                  </m:oMathPara>
                </a14:m>
                <a:endParaRPr lang="en-CA" sz="4000" b="1" dirty="0"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US" sz="4000" b="1" dirty="0">
                    <a:latin typeface="+mj-lt"/>
                  </a:rPr>
                  <a:t>+</a:t>
                </a:r>
                <a:br>
                  <a:rPr lang="en-US" sz="4000" b="1" dirty="0">
                    <a:latin typeface="+mj-lt"/>
                  </a:rPr>
                </a:br>
                <a:r>
                  <a:rPr lang="en-US" sz="4000" b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CA" sz="4000" b="1" i="1" smtClean="0">
                        <a:latin typeface="Cambria Math"/>
                      </a:rPr>
                      <m:t>𝑩𝒐𝒖𝒏𝒅𝒂𝒓𝒚</m:t>
                    </m:r>
                    <m:r>
                      <a:rPr lang="en-CA" sz="4000" b="1" i="1" smtClean="0">
                        <a:latin typeface="Cambria Math"/>
                      </a:rPr>
                      <m:t> </m:t>
                    </m:r>
                    <m:r>
                      <a:rPr lang="en-CA" sz="4000" b="1" i="1" smtClean="0">
                        <a:latin typeface="Cambria Math"/>
                      </a:rPr>
                      <m:t>𝑳𝒆𝒏𝒈𝒕𝒉</m:t>
                    </m:r>
                    <m:r>
                      <a:rPr lang="en-US" sz="4000" b="1" i="1">
                        <a:latin typeface="Cambria Math"/>
                      </a:rPr>
                      <m:t> </m:t>
                    </m:r>
                    <m:r>
                      <a:rPr lang="en-US" sz="4000" b="1" i="1">
                        <a:latin typeface="Cambria Math"/>
                      </a:rPr>
                      <m:t>𝑴𝒐𝒅𝒊𝒇𝒊𝒆𝒓</m:t>
                    </m:r>
                    <m:r>
                      <a:rPr lang="en-US" sz="4000" b="1" i="1">
                        <a:latin typeface="Cambria Math"/>
                      </a:rPr>
                      <m:t>×</m:t>
                    </m:r>
                    <m:r>
                      <a:rPr lang="en-US" sz="4000" b="1" i="1">
                        <a:latin typeface="Cambria Math"/>
                      </a:rPr>
                      <m:t>𝑩𝒐𝒖𝒏𝒅𝒂𝒓𝒚</m:t>
                    </m:r>
                    <m:r>
                      <a:rPr lang="en-US" sz="4000" b="1" i="1">
                        <a:latin typeface="Cambria Math"/>
                      </a:rPr>
                      <m:t> </m:t>
                    </m:r>
                    <m:r>
                      <a:rPr lang="en-CA" sz="4000" b="1" i="1" smtClean="0">
                        <a:latin typeface="Cambria Math"/>
                      </a:rPr>
                      <m:t>𝑪𝒐𝒔𝒕</m:t>
                    </m:r>
                    <m:r>
                      <a:rPr lang="en-CA" sz="4000" b="1" i="1" smtClean="0">
                        <a:latin typeface="Cambria Math"/>
                      </a:rPr>
                      <m:t> </m:t>
                    </m:r>
                    <m:r>
                      <a:rPr lang="en-US" sz="4000" b="1" i="1">
                        <a:latin typeface="Cambria Math"/>
                      </a:rPr>
                      <m:t>𝒐𝒇</m:t>
                    </m:r>
                    <m:r>
                      <a:rPr lang="en-US" sz="4000" b="1" i="1">
                        <a:latin typeface="Cambria Math"/>
                      </a:rPr>
                      <m:t> </m:t>
                    </m:r>
                    <m:r>
                      <a:rPr lang="en-US" sz="4000" b="1" i="1">
                        <a:latin typeface="Cambria Math"/>
                      </a:rPr>
                      <m:t>𝒕𝒉𝒆</m:t>
                    </m:r>
                    <m:r>
                      <a:rPr lang="en-US" sz="4000" b="1" i="1">
                        <a:latin typeface="Cambria Math"/>
                      </a:rPr>
                      <m:t> </m:t>
                    </m:r>
                    <m:r>
                      <a:rPr lang="en-US" sz="4000" b="1" i="1">
                        <a:latin typeface="Cambria Math"/>
                      </a:rPr>
                      <m:t>𝒓𝒆𝒔𝒆𝒓𝒗𝒆</m:t>
                    </m:r>
                    <m:r>
                      <a:rPr lang="en-US" sz="4000" b="1" i="1">
                        <a:latin typeface="Cambria Math"/>
                      </a:rPr>
                      <m:t> </m:t>
                    </m:r>
                    <m:r>
                      <a:rPr lang="en-US" sz="4000" b="1" i="1">
                        <a:latin typeface="Cambria Math"/>
                      </a:rPr>
                      <m:t>𝒔𝒚𝒔𝒕𝒆𝒎</m:t>
                    </m:r>
                  </m:oMath>
                </a14:m>
                <a:endParaRPr lang="en-CA" sz="4000" b="1" dirty="0"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CA" sz="4000" b="1" dirty="0">
                    <a:latin typeface="+mj-lt"/>
                  </a:rPr>
                  <a:t/>
                </a:r>
                <a:br>
                  <a:rPr lang="en-CA" sz="4000" b="1" dirty="0">
                    <a:latin typeface="+mj-lt"/>
                  </a:rPr>
                </a:br>
                <a:r>
                  <a:rPr lang="en-CA" sz="4000" b="1" dirty="0">
                    <a:latin typeface="+mj-lt"/>
                  </a:rPr>
                  <a:t>+</a:t>
                </a:r>
                <a:br>
                  <a:rPr lang="en-CA" sz="4000" b="1" dirty="0">
                    <a:latin typeface="+mj-lt"/>
                  </a:rPr>
                </a:br>
                <a:endParaRPr lang="en-CA" sz="4000" b="1" dirty="0"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4000" b="1" i="1">
                              <a:latin typeface="Cambria Math"/>
                            </a:rPr>
                            <m:t>𝑺𝒑𝒆𝒄𝒊𝒆𝒔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𝑷𝒆𝒏𝒂𝒍𝒕𝒚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𝑭𝒂𝒄𝒕𝒐𝒓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× </m:t>
                          </m:r>
                        </m:e>
                        <m:e>
                          <m:r>
                            <a:rPr lang="en-US" sz="4000" b="1" i="1">
                              <a:latin typeface="Cambria Math"/>
                            </a:rPr>
                            <m:t>𝑷𝒆𝒏𝒂𝒍𝒕𝒚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𝒊𝒏𝒄𝒖𝒓𝒓𝒆𝒅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𝒇𝒐𝒓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𝒖𝒏𝒎𝒆𝒕</m:t>
                          </m:r>
                          <m:r>
                            <a:rPr lang="en-US" sz="4000" b="1" i="1">
                              <a:latin typeface="Cambria Math"/>
                            </a:rPr>
                            <m:t> </m:t>
                          </m:r>
                          <m:r>
                            <a:rPr lang="en-US" sz="4000" b="1" i="1">
                              <a:latin typeface="Cambria Math"/>
                            </a:rPr>
                            <m:t>𝒕𝒂𝒓𝒈𝒆𝒕𝒔</m:t>
                          </m:r>
                        </m:e>
                      </m:eqArr>
                    </m:oMath>
                  </m:oMathPara>
                </a14:m>
                <a:endParaRPr lang="en-CA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98815"/>
                <a:ext cx="8229600" cy="4525963"/>
              </a:xfrm>
              <a:blipFill>
                <a:blip r:embed="rId2"/>
                <a:stretch>
                  <a:fillRect l="-74" t="-4313" r="-125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823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“minimum set” conservation planning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/>
              <a:t>Minimise the overall “cost”</a:t>
            </a:r>
          </a:p>
          <a:p>
            <a:endParaRPr lang="en-CA" dirty="0"/>
          </a:p>
          <a:p>
            <a:r>
              <a:rPr lang="en-CA" dirty="0"/>
              <a:t>Subject to the “constraint” that all biodiversity targets are met (e.g. 20% of each vegetation type)</a:t>
            </a:r>
          </a:p>
          <a:p>
            <a:endParaRPr lang="en-CA" dirty="0"/>
          </a:p>
          <a:p>
            <a:r>
              <a:rPr lang="en-CA" dirty="0"/>
              <a:t>Given data on distributions of biodiversity features and the cost of each planning unit</a:t>
            </a:r>
          </a:p>
          <a:p>
            <a:endParaRPr lang="en-CA" dirty="0"/>
          </a:p>
          <a:p>
            <a:r>
              <a:rPr lang="en-CA" dirty="0"/>
              <a:t>Every planning unit can be either prioritised for investment or not (this is what we control)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5720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37876" y="403405"/>
          <a:ext cx="8068233" cy="6051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18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291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32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Ma</a:t>
                      </a:r>
                      <a:r>
                        <a:rPr sz="32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32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32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32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ma</a:t>
                      </a:r>
                      <a:r>
                        <a:rPr sz="32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tic</a:t>
                      </a:r>
                      <a:r>
                        <a:rPr sz="32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32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3200" spc="25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2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32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ormu</a:t>
                      </a:r>
                      <a:r>
                        <a:rPr sz="32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32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3200" spc="-1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ti</a:t>
                      </a:r>
                      <a:r>
                        <a:rPr sz="3200" spc="-5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3200" spc="0" dirty="0">
                          <a:solidFill>
                            <a:srgbClr val="4C4C4C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5399">
                      <a:solidFill>
                        <a:srgbClr val="FF3636"/>
                      </a:solidFill>
                      <a:prstDash val="solid"/>
                    </a:lnR>
                    <a:lnB w="25399">
                      <a:solidFill>
                        <a:srgbClr val="FF3636"/>
                      </a:solidFill>
                      <a:prstDash val="solid"/>
                    </a:lnB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399">
                      <a:solidFill>
                        <a:srgbClr val="FF3636"/>
                      </a:solidFill>
                      <a:prstDash val="solid"/>
                    </a:lnL>
                    <a:lnB w="25399">
                      <a:solidFill>
                        <a:srgbClr val="FF3636"/>
                      </a:solidFill>
                      <a:prstDash val="solid"/>
                    </a:lnB>
                    <a:solidFill>
                      <a:srgbClr val="EE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21984">
                <a:tc>
                  <a:txBody>
                    <a:bodyPr/>
                    <a:lstStyle/>
                    <a:p>
                      <a:pPr marR="558165" algn="ctr">
                        <a:lnSpc>
                          <a:spcPts val="2460"/>
                        </a:lnSpc>
                      </a:pPr>
                      <a:r>
                        <a:rPr sz="2200" i="1" dirty="0">
                          <a:latin typeface="Times New Roman"/>
                          <a:cs typeface="Times New Roman"/>
                        </a:rPr>
                        <a:t>m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1844039">
                        <a:lnSpc>
                          <a:spcPts val="2725"/>
                        </a:lnSpc>
                        <a:tabLst>
                          <a:tab pos="3959225" algn="l"/>
                        </a:tabLst>
                      </a:pPr>
                      <a:r>
                        <a:rPr sz="4200" spc="-15" baseline="-7812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4200" spc="-7" baseline="-7812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4200" spc="0" baseline="-7812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4200" spc="-7" baseline="-7812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imis</a:t>
                      </a:r>
                      <a:r>
                        <a:rPr sz="4200" spc="0" baseline="-7812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e	</a:t>
                      </a:r>
                      <a:r>
                        <a:rPr sz="4800" spc="195" baseline="-13117" dirty="0">
                          <a:latin typeface="Arial"/>
                          <a:cs typeface="Arial"/>
                        </a:rPr>
                        <a:t>∑</a:t>
                      </a:r>
                      <a:r>
                        <a:rPr sz="2600" i="1" spc="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2600" i="1" spc="-48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300" i="1" spc="0" baseline="-30000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3300" i="1" spc="-615" baseline="-300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i="1" spc="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600" i="1" spc="-4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300" i="1" spc="0" baseline="-30000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3300" i="1" spc="-450" baseline="-300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00" spc="0" dirty="0">
                          <a:latin typeface="Gulim"/>
                          <a:cs typeface="Gulim"/>
                        </a:rPr>
                        <a:t>+</a:t>
                      </a:r>
                      <a:r>
                        <a:rPr sz="2600" spc="-35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2800" spc="20" dirty="0">
                          <a:latin typeface="Gulim"/>
                          <a:cs typeface="Gulim"/>
                        </a:rPr>
                        <a:t>α</a:t>
                      </a:r>
                      <a:r>
                        <a:rPr sz="2600" spc="-235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600" spc="-4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ound</a:t>
                      </a:r>
                      <a:r>
                        <a:rPr sz="2600" spc="-3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600" spc="-2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600" spc="-1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600" spc="-5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600" spc="-3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600" spc="-5" dirty="0">
                          <a:latin typeface="Times New Roman"/>
                          <a:cs typeface="Times New Roman"/>
                        </a:rPr>
                        <a:t>ng</a:t>
                      </a:r>
                      <a:r>
                        <a:rPr sz="2600" spc="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600" spc="0" dirty="0">
                          <a:latin typeface="Times New Roman"/>
                          <a:cs typeface="Times New Roman"/>
                        </a:rPr>
                        <a:t>h</a:t>
                      </a: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R="490220" algn="ctr">
                        <a:lnSpc>
                          <a:spcPts val="2270"/>
                        </a:lnSpc>
                      </a:pPr>
                      <a:r>
                        <a:rPr sz="1900" i="1" spc="40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900" spc="-215" dirty="0">
                          <a:latin typeface="Gulim"/>
                          <a:cs typeface="Gulim"/>
                        </a:rPr>
                        <a:t>=</a:t>
                      </a:r>
                      <a:r>
                        <a:rPr sz="1600" spc="0" dirty="0">
                          <a:latin typeface="Times New Roman"/>
                          <a:cs typeface="Times New Roman"/>
                        </a:rPr>
                        <a:t>1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1400"/>
                        </a:lnSpc>
                        <a:spcBef>
                          <a:spcPts val="84"/>
                        </a:spcBef>
                      </a:pPr>
                      <a:endParaRPr sz="1200"/>
                    </a:p>
                    <a:p>
                      <a:pPr marR="270510" algn="ctr">
                        <a:lnSpc>
                          <a:spcPts val="1780"/>
                        </a:lnSpc>
                      </a:pPr>
                      <a:r>
                        <a:rPr sz="1400" i="1" dirty="0">
                          <a:latin typeface="Times New Roman"/>
                          <a:cs typeface="Times New Roman"/>
                        </a:rPr>
                        <a:t>n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844039">
                        <a:lnSpc>
                          <a:spcPts val="4015"/>
                        </a:lnSpc>
                        <a:tabLst>
                          <a:tab pos="4077970" algn="l"/>
                          <a:tab pos="6371590" algn="l"/>
                        </a:tabLst>
                      </a:pPr>
                      <a:r>
                        <a:rPr sz="2800" spc="-10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800" spc="0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ub</a:t>
                      </a:r>
                      <a:r>
                        <a:rPr sz="2800" spc="-20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2800" spc="0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ect</a:t>
                      </a:r>
                      <a:r>
                        <a:rPr sz="2800" spc="-5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20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800" spc="0" dirty="0">
                          <a:solidFill>
                            <a:srgbClr val="FF0032"/>
                          </a:solidFill>
                          <a:latin typeface="Times New Roman"/>
                          <a:cs typeface="Times New Roman"/>
                        </a:rPr>
                        <a:t>o	</a:t>
                      </a:r>
                      <a:r>
                        <a:rPr sz="3700" spc="0" dirty="0">
                          <a:latin typeface="Arial"/>
                          <a:cs typeface="Arial"/>
                        </a:rPr>
                        <a:t>∑</a:t>
                      </a:r>
                      <a:r>
                        <a:rPr sz="3700" spc="-7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600" i="1" spc="-75" baseline="1212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100" i="1" spc="7" baseline="-3472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100" i="1" spc="0" baseline="-3472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2100" i="1" spc="-67" baseline="-347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600" i="1" spc="0" baseline="12121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3600" i="1" spc="-600" baseline="1212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00" i="1" spc="0" baseline="-3472" dirty="0">
                          <a:latin typeface="Times New Roman"/>
                          <a:cs typeface="Times New Roman"/>
                        </a:rPr>
                        <a:t>j </a:t>
                      </a:r>
                      <a:r>
                        <a:rPr sz="2100" i="1" spc="270" baseline="-3472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600" spc="0" baseline="12121" dirty="0">
                          <a:latin typeface="Gulim"/>
                          <a:cs typeface="Gulim"/>
                        </a:rPr>
                        <a:t>≥</a:t>
                      </a:r>
                      <a:r>
                        <a:rPr sz="3600" spc="-839" baseline="12121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3600" spc="0" baseline="12121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3900" i="1" spc="0" baseline="14124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3900" i="1" spc="165" baseline="1412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spc="0" baseline="14124" dirty="0">
                          <a:latin typeface="Gulim"/>
                          <a:cs typeface="Gulim"/>
                        </a:rPr>
                        <a:t>=</a:t>
                      </a:r>
                      <a:r>
                        <a:rPr sz="3900" spc="-735" baseline="14124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3900" spc="-307" baseline="14124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3900" spc="150" baseline="14124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3900" spc="0" baseline="14124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3900" spc="-742" baseline="1412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900" spc="0" baseline="14124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3900" spc="-450" baseline="1412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900" i="1" spc="0" baseline="14124" dirty="0">
                          <a:latin typeface="Times New Roman"/>
                          <a:cs typeface="Times New Roman"/>
                        </a:rPr>
                        <a:t>m</a:t>
                      </a:r>
                      <a:endParaRPr sz="3900" baseline="14124">
                        <a:latin typeface="Times New Roman"/>
                        <a:cs typeface="Times New Roman"/>
                      </a:endParaRPr>
                    </a:p>
                    <a:p>
                      <a:pPr marR="213995" algn="ctr">
                        <a:lnSpc>
                          <a:spcPts val="1575"/>
                        </a:lnSpc>
                      </a:pPr>
                      <a:r>
                        <a:rPr sz="1400" i="1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1400" i="1" spc="-2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400" spc="-70" dirty="0">
                          <a:latin typeface="Gulim"/>
                          <a:cs typeface="Gulim"/>
                        </a:rPr>
                        <a:t>=</a:t>
                      </a:r>
                      <a:r>
                        <a:rPr sz="1400" spc="0" dirty="0">
                          <a:latin typeface="Times New Roman"/>
                          <a:cs typeface="Times New Roman"/>
                        </a:rPr>
                        <a:t>1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650"/>
                        </a:lnSpc>
                        <a:spcBef>
                          <a:spcPts val="7"/>
                        </a:spcBef>
                      </a:pPr>
                      <a:endParaRPr sz="600"/>
                    </a:p>
                    <a:p>
                      <a:pPr>
                        <a:lnSpc>
                          <a:spcPts val="1000"/>
                        </a:lnSpc>
                      </a:pPr>
                      <a:endParaRPr sz="900"/>
                    </a:p>
                    <a:p>
                      <a:pPr marL="278130" algn="ctr">
                        <a:lnSpc>
                          <a:spcPct val="100000"/>
                        </a:lnSpc>
                        <a:tabLst>
                          <a:tab pos="1837055" algn="l"/>
                        </a:tabLst>
                      </a:pPr>
                      <a:r>
                        <a:rPr sz="2900" i="1" spc="-15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2400" i="1" spc="0" baseline="-24024" dirty="0">
                          <a:latin typeface="Times New Roman"/>
                          <a:cs typeface="Times New Roman"/>
                        </a:rPr>
                        <a:t>j</a:t>
                      </a:r>
                      <a:r>
                        <a:rPr sz="2400" i="1" spc="157" baseline="-2402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spc="-290" dirty="0">
                          <a:latin typeface="Gulim"/>
                          <a:cs typeface="Gulim"/>
                        </a:rPr>
                        <a:t>∈</a:t>
                      </a:r>
                      <a:r>
                        <a:rPr sz="5600" spc="-60" baseline="-3267" dirty="0">
                          <a:latin typeface="Gulim"/>
                          <a:cs typeface="Gulim"/>
                        </a:rPr>
                        <a:t>{</a:t>
                      </a:r>
                      <a:r>
                        <a:rPr sz="2900" spc="-34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900" spc="-12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2900" spc="-655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5600" spc="0" baseline="-3267" dirty="0">
                          <a:latin typeface="Gulim"/>
                          <a:cs typeface="Gulim"/>
                        </a:rPr>
                        <a:t>}	</a:t>
                      </a:r>
                      <a:r>
                        <a:rPr sz="2900" i="1" spc="-36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400" i="1" spc="-142" baseline="-24024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400" i="1" spc="0" baseline="-24024" dirty="0">
                          <a:latin typeface="Times New Roman"/>
                          <a:cs typeface="Times New Roman"/>
                        </a:rPr>
                        <a:t>j </a:t>
                      </a:r>
                      <a:r>
                        <a:rPr sz="2400" i="1" spc="-104" baseline="-2402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spc="229" dirty="0">
                          <a:latin typeface="Gulim"/>
                          <a:cs typeface="Gulim"/>
                        </a:rPr>
                        <a:t>=</a:t>
                      </a:r>
                      <a:r>
                        <a:rPr sz="2900" spc="-28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900" spc="-50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2900" spc="-305" dirty="0">
                          <a:latin typeface="Times New Roman"/>
                          <a:cs typeface="Times New Roman"/>
                        </a:rPr>
                        <a:t>oun</a:t>
                      </a:r>
                      <a:r>
                        <a:rPr sz="2900" spc="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900" spc="-3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spc="-30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2900" spc="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2900" spc="-3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spc="-220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2900" spc="-28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900" spc="-29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900" spc="-16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900" spc="-305" dirty="0">
                          <a:latin typeface="Times New Roman"/>
                          <a:cs typeface="Times New Roman"/>
                        </a:rPr>
                        <a:t>u</a:t>
                      </a:r>
                      <a:r>
                        <a:rPr sz="2900" spc="-21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900" spc="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900" spc="-4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spc="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900" spc="-3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spc="-16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900" spc="0" dirty="0">
                          <a:latin typeface="Times New Roman"/>
                          <a:cs typeface="Times New Roman"/>
                        </a:rPr>
                        <a:t>n</a:t>
                      </a: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1200"/>
                        </a:lnSpc>
                        <a:spcBef>
                          <a:spcPts val="27"/>
                        </a:spcBef>
                      </a:pPr>
                      <a:endParaRPr sz="1100"/>
                    </a:p>
                    <a:p>
                      <a:pPr marL="4145279">
                        <a:lnSpc>
                          <a:spcPct val="100000"/>
                        </a:lnSpc>
                      </a:pPr>
                      <a:r>
                        <a:rPr sz="2900" spc="-30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900" spc="-210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900" spc="-28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900" spc="-305" dirty="0">
                          <a:latin typeface="Times New Roman"/>
                          <a:cs typeface="Times New Roman"/>
                        </a:rPr>
                        <a:t>nn</a:t>
                      </a:r>
                      <a:r>
                        <a:rPr sz="2900" spc="-16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900" spc="-30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900" spc="0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2900" spc="-4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spc="-305" dirty="0">
                          <a:latin typeface="Times New Roman"/>
                          <a:cs typeface="Times New Roman"/>
                        </a:rPr>
                        <a:t>un</a:t>
                      </a:r>
                      <a:r>
                        <a:rPr sz="2900" spc="-16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900" spc="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900" spc="-3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900" spc="0" dirty="0">
                          <a:latin typeface="Times New Roman"/>
                          <a:cs typeface="Times New Roman"/>
                        </a:rPr>
                        <a:t>j</a:t>
                      </a: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1000"/>
                        </a:lnSpc>
                      </a:pPr>
                      <a:endParaRPr sz="900"/>
                    </a:p>
                    <a:p>
                      <a:pPr>
                        <a:lnSpc>
                          <a:spcPts val="1300"/>
                        </a:lnSpc>
                        <a:spcBef>
                          <a:spcPts val="41"/>
                        </a:spcBef>
                      </a:pPr>
                      <a:endParaRPr sz="1100"/>
                    </a:p>
                    <a:p>
                      <a:pPr marL="317500" algn="ctr">
                        <a:lnSpc>
                          <a:spcPct val="100000"/>
                        </a:lnSpc>
                        <a:tabLst>
                          <a:tab pos="718185" algn="l"/>
                          <a:tab pos="1477010" algn="l"/>
                        </a:tabLst>
                      </a:pPr>
                      <a:r>
                        <a:rPr sz="4000" i="1" baseline="-2777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4000" i="1" spc="-712" baseline="-277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00" i="1" spc="0" baseline="-29411" dirty="0">
                          <a:latin typeface="Times New Roman"/>
                          <a:cs typeface="Times New Roman"/>
                        </a:rPr>
                        <a:t>j	</a:t>
                      </a:r>
                      <a:r>
                        <a:rPr sz="4000" spc="0" baseline="-2777" dirty="0">
                          <a:latin typeface="Gulim"/>
                          <a:cs typeface="Gulim"/>
                        </a:rPr>
                        <a:t>=</a:t>
                      </a:r>
                      <a:r>
                        <a:rPr sz="4000" spc="-982" baseline="-2777" dirty="0">
                          <a:latin typeface="Gulim"/>
                          <a:cs typeface="Gulim"/>
                        </a:rPr>
                        <a:t> </a:t>
                      </a:r>
                      <a:r>
                        <a:rPr sz="4000" spc="0" baseline="-2777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2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f 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he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2800" spc="-5" dirty="0">
                          <a:latin typeface="Times New Roman"/>
                          <a:cs typeface="Times New Roman"/>
                        </a:rPr>
                        <a:t>l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nn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28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un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800" spc="-5" dirty="0">
                          <a:latin typeface="Times New Roman"/>
                          <a:cs typeface="Times New Roman"/>
                        </a:rPr>
                        <a:t>ti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s </a:t>
                      </a:r>
                      <a:r>
                        <a:rPr sz="2800" spc="-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28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he</a:t>
                      </a:r>
                      <a:r>
                        <a:rPr sz="2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800" spc="-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800" spc="-1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ve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800" spc="-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2800" spc="-5" dirty="0">
                          <a:latin typeface="Times New Roman"/>
                          <a:cs typeface="Times New Roman"/>
                        </a:rPr>
                        <a:t>st</a:t>
                      </a:r>
                      <a:r>
                        <a:rPr sz="28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2800" spc="0" dirty="0">
                          <a:latin typeface="Times New Roman"/>
                          <a:cs typeface="Times New Roman"/>
                        </a:rPr>
                        <a:t>m</a:t>
                      </a: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5399">
                      <a:solidFill>
                        <a:srgbClr val="FF3636"/>
                      </a:solidFill>
                      <a:prstDash val="solid"/>
                    </a:lnR>
                    <a:lnT w="25399">
                      <a:solidFill>
                        <a:srgbClr val="FF3636"/>
                      </a:solidFill>
                      <a:prstDash val="solid"/>
                    </a:lnT>
                    <a:solidFill>
                      <a:srgbClr val="EEF6F6"/>
                    </a:solidFill>
                  </a:tcPr>
                </a:tc>
                <a:tc>
                  <a:txBody>
                    <a:bodyPr/>
                    <a:lstStyle/>
                    <a:p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5399">
                      <a:solidFill>
                        <a:srgbClr val="FF3636"/>
                      </a:solidFill>
                      <a:prstDash val="solid"/>
                    </a:lnL>
                    <a:lnT w="25399">
                      <a:solidFill>
                        <a:srgbClr val="FF3636"/>
                      </a:solidFill>
                      <a:prstDash val="solid"/>
                    </a:lnT>
                    <a:solidFill>
                      <a:srgbClr val="EE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77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Key data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Boundaries of the planning region</a:t>
            </a:r>
          </a:p>
          <a:p>
            <a:endParaRPr lang="en-CA" dirty="0"/>
          </a:p>
          <a:p>
            <a:r>
              <a:rPr lang="en-CA" dirty="0"/>
              <a:t>Biodiversity features</a:t>
            </a:r>
          </a:p>
          <a:p>
            <a:endParaRPr lang="en-CA" dirty="0"/>
          </a:p>
          <a:p>
            <a:r>
              <a:rPr lang="en-CA" dirty="0"/>
              <a:t>Planning units</a:t>
            </a:r>
          </a:p>
          <a:p>
            <a:endParaRPr lang="en-CA" dirty="0"/>
          </a:p>
          <a:p>
            <a:r>
              <a:rPr lang="en-CA" dirty="0"/>
              <a:t>Data matrix (features X planning units)</a:t>
            </a:r>
          </a:p>
          <a:p>
            <a:endParaRPr lang="en-CA" dirty="0"/>
          </a:p>
          <a:p>
            <a:r>
              <a:rPr lang="en-CA" dirty="0"/>
              <a:t>Cost of each planning unit</a:t>
            </a:r>
          </a:p>
        </p:txBody>
      </p:sp>
    </p:spTree>
    <p:extLst>
      <p:ext uri="{BB962C8B-B14F-4D97-AF65-F5344CB8AC3E}">
        <p14:creationId xmlns:p14="http://schemas.microsoft.com/office/powerpoint/2010/main" val="2722729279"/>
      </p:ext>
    </p:extLst>
  </p:cSld>
  <p:clrMapOvr>
    <a:masterClrMapping/>
  </p:clrMapOvr>
</p:sld>
</file>

<file path=ppt/theme/theme1.xml><?xml version="1.0" encoding="utf-8"?>
<a:theme xmlns:a="http://schemas.openxmlformats.org/drawingml/2006/main" name="Richa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Richard</Template>
  <TotalTime>6514</TotalTime>
  <Words>755</Words>
  <Application>Microsoft Office PowerPoint</Application>
  <PresentationFormat>On-screen Show (4:3)</PresentationFormat>
  <Paragraphs>262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Gulim</vt:lpstr>
      <vt:lpstr>Arial</vt:lpstr>
      <vt:lpstr>Calibri</vt:lpstr>
      <vt:lpstr>Cambria Math</vt:lpstr>
      <vt:lpstr>Times New Roman</vt:lpstr>
      <vt:lpstr>Richard</vt:lpstr>
      <vt:lpstr>Marxan and Relatives</vt:lpstr>
      <vt:lpstr>SMD’s as biodiversity features</vt:lpstr>
      <vt:lpstr>How can we combine all this information in a meaningful way for conservation?</vt:lpstr>
      <vt:lpstr>Why Marxan?</vt:lpstr>
      <vt:lpstr>What can Marxan do?</vt:lpstr>
      <vt:lpstr>What problem does Marxan solve?</vt:lpstr>
      <vt:lpstr>The “minimum set” conservation planning problem</vt:lpstr>
      <vt:lpstr>PowerPoint Presentation</vt:lpstr>
      <vt:lpstr>Key data requirements</vt:lpstr>
      <vt:lpstr>Planning unit Cost</vt:lpstr>
      <vt:lpstr>Boundary cost</vt:lpstr>
      <vt:lpstr>Spatial Compactness of Reserves</vt:lpstr>
      <vt:lpstr>Tradeoffs – Area/Cost vs Boundary</vt:lpstr>
      <vt:lpstr>Species Penalty Factor</vt:lpstr>
      <vt:lpstr>PowerPoint Presentation</vt:lpstr>
      <vt:lpstr>PowerPoint Presentation</vt:lpstr>
      <vt:lpstr>Planning Units</vt:lpstr>
      <vt:lpstr>Planning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file</vt:lpstr>
      <vt:lpstr>PowerPoint Presentation</vt:lpstr>
      <vt:lpstr>Improvements in user interface</vt:lpstr>
      <vt:lpstr>PowerPoint Presentation</vt:lpstr>
      <vt:lpstr>Output figures</vt:lpstr>
      <vt:lpstr>Marxan using simulated annealing</vt:lpstr>
      <vt:lpstr>Integer Linear Programming</vt:lpstr>
      <vt:lpstr>PowerPoint Presentation</vt:lpstr>
      <vt:lpstr>Scaling up</vt:lpstr>
      <vt:lpstr>Gurobi vs Open Source</vt:lpstr>
      <vt:lpstr>But, speed is really just a side benefit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predictive avian occurrence maps for maximizing the efficiency of conservation planning</dc:title>
  <dc:creator>Richard Schuster</dc:creator>
  <cp:lastModifiedBy>peter arcese</cp:lastModifiedBy>
  <cp:revision>1714</cp:revision>
  <dcterms:created xsi:type="dcterms:W3CDTF">2006-08-16T00:00:00Z</dcterms:created>
  <dcterms:modified xsi:type="dcterms:W3CDTF">2016-11-30T02:42:33Z</dcterms:modified>
</cp:coreProperties>
</file>